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2" r:id="rId4"/>
    <p:sldId id="280" r:id="rId5"/>
    <p:sldId id="265" r:id="rId6"/>
    <p:sldId id="266" r:id="rId7"/>
    <p:sldId id="278" r:id="rId8"/>
    <p:sldId id="279" r:id="rId9"/>
    <p:sldId id="281" r:id="rId10"/>
    <p:sldId id="267" r:id="rId11"/>
    <p:sldId id="258" r:id="rId12"/>
    <p:sldId id="283" r:id="rId13"/>
    <p:sldId id="270" r:id="rId14"/>
    <p:sldId id="262" r:id="rId15"/>
    <p:sldId id="271" r:id="rId16"/>
    <p:sldId id="277" r:id="rId17"/>
    <p:sldId id="284" r:id="rId18"/>
    <p:sldId id="287" r:id="rId19"/>
    <p:sldId id="288" r:id="rId20"/>
    <p:sldId id="285" r:id="rId21"/>
    <p:sldId id="28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A217D9-7490-4383-A307-1C3505E38F7F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150BF4-85FA-4FF3-95CA-7FE294BECD42}">
      <dgm:prSet phldrT="[Text]" phldr="0"/>
      <dgm:spPr/>
      <dgm:t>
        <a:bodyPr/>
        <a:lstStyle/>
        <a:p>
          <a:pPr rtl="0"/>
          <a:r>
            <a:rPr lang="en-US" b="1" dirty="0" err="1">
              <a:latin typeface="Trebuchet MS" panose="020B0603020202020204"/>
            </a:rPr>
            <a:t>Nutriscore</a:t>
          </a:r>
          <a:endParaRPr lang="en-US" b="1" dirty="0"/>
        </a:p>
      </dgm:t>
    </dgm:pt>
    <dgm:pt modelId="{143E5985-A8D7-4E85-A51F-71FFC97CB7D4}" type="parTrans" cxnId="{B39B11AC-EF39-499F-B2A0-FFD7EEF5ABC4}">
      <dgm:prSet/>
      <dgm:spPr/>
      <dgm:t>
        <a:bodyPr/>
        <a:lstStyle/>
        <a:p>
          <a:endParaRPr lang="en-US"/>
        </a:p>
      </dgm:t>
    </dgm:pt>
    <dgm:pt modelId="{EA002E37-56D2-4CA2-B239-1F87BA42A64F}" type="sibTrans" cxnId="{B39B11AC-EF39-499F-B2A0-FFD7EEF5ABC4}">
      <dgm:prSet/>
      <dgm:spPr/>
      <dgm:t>
        <a:bodyPr/>
        <a:lstStyle/>
        <a:p>
          <a:endParaRPr lang="en-US"/>
        </a:p>
      </dgm:t>
    </dgm:pt>
    <dgm:pt modelId="{EDCBCBE9-C792-470C-B850-6AB8653F0B3F}">
      <dgm:prSet phldrT="[Text]" phldr="0"/>
      <dgm:spPr/>
      <dgm:t>
        <a:bodyPr/>
        <a:lstStyle/>
        <a:p>
          <a:pPr rtl="0"/>
          <a:r>
            <a:rPr lang="en-US" b="1" dirty="0">
              <a:latin typeface="Trebuchet MS" panose="020B0603020202020204"/>
            </a:rPr>
            <a:t>PNNS categories</a:t>
          </a:r>
          <a:endParaRPr lang="en-US" b="1" dirty="0"/>
        </a:p>
      </dgm:t>
    </dgm:pt>
    <dgm:pt modelId="{4DADFD58-7E22-479F-934D-5F8ECC219ABB}" type="parTrans" cxnId="{EF8138B2-5EED-4710-83B0-E86BCC778D28}">
      <dgm:prSet/>
      <dgm:spPr/>
      <dgm:t>
        <a:bodyPr/>
        <a:lstStyle/>
        <a:p>
          <a:endParaRPr lang="en-US"/>
        </a:p>
      </dgm:t>
    </dgm:pt>
    <dgm:pt modelId="{F9170C86-E006-42E1-9209-1843C7D33E6E}" type="sibTrans" cxnId="{EF8138B2-5EED-4710-83B0-E86BCC778D28}">
      <dgm:prSet/>
      <dgm:spPr/>
      <dgm:t>
        <a:bodyPr/>
        <a:lstStyle/>
        <a:p>
          <a:endParaRPr lang="en-US"/>
        </a:p>
      </dgm:t>
    </dgm:pt>
    <dgm:pt modelId="{E3D45872-7BC1-496D-8DB2-831CA6A5E815}">
      <dgm:prSet phldr="0"/>
      <dgm:spPr/>
      <dgm:t>
        <a:bodyPr/>
        <a:lstStyle/>
        <a:p>
          <a:pPr rtl="0"/>
          <a:r>
            <a:rPr lang="en-US" b="1" dirty="0">
              <a:latin typeface="Trebuchet MS" panose="020B0603020202020204"/>
            </a:rPr>
            <a:t>Nutrients</a:t>
          </a:r>
        </a:p>
      </dgm:t>
    </dgm:pt>
    <dgm:pt modelId="{746D7010-BB7D-4BB2-9CC1-4031A6DF8298}" type="parTrans" cxnId="{BAE844E0-6BCA-426F-B40F-12ED69DEA1B4}">
      <dgm:prSet/>
      <dgm:spPr/>
      <dgm:t>
        <a:bodyPr/>
        <a:lstStyle/>
        <a:p>
          <a:endParaRPr lang="fr-FR"/>
        </a:p>
      </dgm:t>
    </dgm:pt>
    <dgm:pt modelId="{1B547851-9DAE-42CA-B6DF-FC2264BAA77A}" type="sibTrans" cxnId="{BAE844E0-6BCA-426F-B40F-12ED69DEA1B4}">
      <dgm:prSet/>
      <dgm:spPr/>
      <dgm:t>
        <a:bodyPr/>
        <a:lstStyle/>
        <a:p>
          <a:endParaRPr lang="en-US"/>
        </a:p>
      </dgm:t>
    </dgm:pt>
    <dgm:pt modelId="{48D0F779-149B-4246-98AD-B0F8C16EBB4A}" type="pres">
      <dgm:prSet presAssocID="{C1A217D9-7490-4383-A307-1C3505E38F7F}" presName="Name0" presStyleCnt="0">
        <dgm:presLayoutVars>
          <dgm:dir/>
          <dgm:resizeHandles val="exact"/>
        </dgm:presLayoutVars>
      </dgm:prSet>
      <dgm:spPr/>
    </dgm:pt>
    <dgm:pt modelId="{52E47AFC-65FE-4D67-B68A-9F4CD4D9E0CA}" type="pres">
      <dgm:prSet presAssocID="{B0150BF4-85FA-4FF3-95CA-7FE294BECD42}" presName="node" presStyleLbl="node1" presStyleIdx="0" presStyleCnt="3">
        <dgm:presLayoutVars>
          <dgm:bulletEnabled val="1"/>
        </dgm:presLayoutVars>
      </dgm:prSet>
      <dgm:spPr/>
    </dgm:pt>
    <dgm:pt modelId="{FED4EDD1-2B33-4E88-9FF4-26865F703F76}" type="pres">
      <dgm:prSet presAssocID="{EA002E37-56D2-4CA2-B239-1F87BA42A64F}" presName="sibTrans" presStyleLbl="sibTrans2D1" presStyleIdx="0" presStyleCnt="3"/>
      <dgm:spPr/>
    </dgm:pt>
    <dgm:pt modelId="{C55756D0-1687-40F6-92C4-CC8EC487CD28}" type="pres">
      <dgm:prSet presAssocID="{EA002E37-56D2-4CA2-B239-1F87BA42A64F}" presName="connectorText" presStyleLbl="sibTrans2D1" presStyleIdx="0" presStyleCnt="3"/>
      <dgm:spPr/>
    </dgm:pt>
    <dgm:pt modelId="{5C1AFFC3-16FA-4040-ABDC-971FC7BAB185}" type="pres">
      <dgm:prSet presAssocID="{EDCBCBE9-C792-470C-B850-6AB8653F0B3F}" presName="node" presStyleLbl="node1" presStyleIdx="1" presStyleCnt="3">
        <dgm:presLayoutVars>
          <dgm:bulletEnabled val="1"/>
        </dgm:presLayoutVars>
      </dgm:prSet>
      <dgm:spPr/>
    </dgm:pt>
    <dgm:pt modelId="{1A078927-6BD5-4F2E-8C51-7CEF3B69AAEF}" type="pres">
      <dgm:prSet presAssocID="{F9170C86-E006-42E1-9209-1843C7D33E6E}" presName="sibTrans" presStyleLbl="sibTrans2D1" presStyleIdx="1" presStyleCnt="3"/>
      <dgm:spPr/>
    </dgm:pt>
    <dgm:pt modelId="{2C2D9AB1-0C9F-4AD8-BF4D-E43B608F0547}" type="pres">
      <dgm:prSet presAssocID="{F9170C86-E006-42E1-9209-1843C7D33E6E}" presName="connectorText" presStyleLbl="sibTrans2D1" presStyleIdx="1" presStyleCnt="3"/>
      <dgm:spPr/>
    </dgm:pt>
    <dgm:pt modelId="{1DBDF525-6A5B-4550-B214-CAF8E7DD30DB}" type="pres">
      <dgm:prSet presAssocID="{E3D45872-7BC1-496D-8DB2-831CA6A5E815}" presName="node" presStyleLbl="node1" presStyleIdx="2" presStyleCnt="3">
        <dgm:presLayoutVars>
          <dgm:bulletEnabled val="1"/>
        </dgm:presLayoutVars>
      </dgm:prSet>
      <dgm:spPr/>
    </dgm:pt>
    <dgm:pt modelId="{90AF7502-E707-4FAE-A2AE-CE2FAF8964D7}" type="pres">
      <dgm:prSet presAssocID="{1B547851-9DAE-42CA-B6DF-FC2264BAA77A}" presName="sibTrans" presStyleLbl="sibTrans2D1" presStyleIdx="2" presStyleCnt="3"/>
      <dgm:spPr/>
    </dgm:pt>
    <dgm:pt modelId="{6CEAB081-6FDF-4A28-B395-8ABB7AA85FD7}" type="pres">
      <dgm:prSet presAssocID="{1B547851-9DAE-42CA-B6DF-FC2264BAA77A}" presName="connectorText" presStyleLbl="sibTrans2D1" presStyleIdx="2" presStyleCnt="3"/>
      <dgm:spPr/>
    </dgm:pt>
  </dgm:ptLst>
  <dgm:cxnLst>
    <dgm:cxn modelId="{8AD64C21-5AFC-428D-B94D-57F7329F1A1C}" type="presOf" srcId="{F9170C86-E006-42E1-9209-1843C7D33E6E}" destId="{1A078927-6BD5-4F2E-8C51-7CEF3B69AAEF}" srcOrd="0" destOrd="0" presId="urn:microsoft.com/office/officeart/2005/8/layout/cycle7"/>
    <dgm:cxn modelId="{C9898D2E-6CC1-425C-A34E-B08F5C4CE044}" type="presOf" srcId="{1B547851-9DAE-42CA-B6DF-FC2264BAA77A}" destId="{90AF7502-E707-4FAE-A2AE-CE2FAF8964D7}" srcOrd="0" destOrd="0" presId="urn:microsoft.com/office/officeart/2005/8/layout/cycle7"/>
    <dgm:cxn modelId="{5C065A5B-2644-40EC-B53F-A09A340F7FCB}" type="presOf" srcId="{1B547851-9DAE-42CA-B6DF-FC2264BAA77A}" destId="{6CEAB081-6FDF-4A28-B395-8ABB7AA85FD7}" srcOrd="1" destOrd="0" presId="urn:microsoft.com/office/officeart/2005/8/layout/cycle7"/>
    <dgm:cxn modelId="{F7880A5A-2218-4CC2-BBD8-BB070BF01ED5}" type="presOf" srcId="{F9170C86-E006-42E1-9209-1843C7D33E6E}" destId="{2C2D9AB1-0C9F-4AD8-BF4D-E43B608F0547}" srcOrd="1" destOrd="0" presId="urn:microsoft.com/office/officeart/2005/8/layout/cycle7"/>
    <dgm:cxn modelId="{0032927A-AFC2-4B14-BDA1-C83521069643}" type="presOf" srcId="{B0150BF4-85FA-4FF3-95CA-7FE294BECD42}" destId="{52E47AFC-65FE-4D67-B68A-9F4CD4D9E0CA}" srcOrd="0" destOrd="0" presId="urn:microsoft.com/office/officeart/2005/8/layout/cycle7"/>
    <dgm:cxn modelId="{7F58B885-3B0A-4872-9E2F-62FFBF1E96CC}" type="presOf" srcId="{C1A217D9-7490-4383-A307-1C3505E38F7F}" destId="{48D0F779-149B-4246-98AD-B0F8C16EBB4A}" srcOrd="0" destOrd="0" presId="urn:microsoft.com/office/officeart/2005/8/layout/cycle7"/>
    <dgm:cxn modelId="{3682E088-C92D-4CB4-911E-5D46B3E938D9}" type="presOf" srcId="{E3D45872-7BC1-496D-8DB2-831CA6A5E815}" destId="{1DBDF525-6A5B-4550-B214-CAF8E7DD30DB}" srcOrd="0" destOrd="0" presId="urn:microsoft.com/office/officeart/2005/8/layout/cycle7"/>
    <dgm:cxn modelId="{F0562D9A-4238-49E5-8E79-0FFD4D0C8F04}" type="presOf" srcId="{EA002E37-56D2-4CA2-B239-1F87BA42A64F}" destId="{C55756D0-1687-40F6-92C4-CC8EC487CD28}" srcOrd="1" destOrd="0" presId="urn:microsoft.com/office/officeart/2005/8/layout/cycle7"/>
    <dgm:cxn modelId="{B39B11AC-EF39-499F-B2A0-FFD7EEF5ABC4}" srcId="{C1A217D9-7490-4383-A307-1C3505E38F7F}" destId="{B0150BF4-85FA-4FF3-95CA-7FE294BECD42}" srcOrd="0" destOrd="0" parTransId="{143E5985-A8D7-4E85-A51F-71FFC97CB7D4}" sibTransId="{EA002E37-56D2-4CA2-B239-1F87BA42A64F}"/>
    <dgm:cxn modelId="{EF8138B2-5EED-4710-83B0-E86BCC778D28}" srcId="{C1A217D9-7490-4383-A307-1C3505E38F7F}" destId="{EDCBCBE9-C792-470C-B850-6AB8653F0B3F}" srcOrd="1" destOrd="0" parTransId="{4DADFD58-7E22-479F-934D-5F8ECC219ABB}" sibTransId="{F9170C86-E006-42E1-9209-1843C7D33E6E}"/>
    <dgm:cxn modelId="{D9326DD1-BDB3-45C8-8A59-95B9BF713C0D}" type="presOf" srcId="{EA002E37-56D2-4CA2-B239-1F87BA42A64F}" destId="{FED4EDD1-2B33-4E88-9FF4-26865F703F76}" srcOrd="0" destOrd="0" presId="urn:microsoft.com/office/officeart/2005/8/layout/cycle7"/>
    <dgm:cxn modelId="{98E547D8-DAB7-477F-8833-502588A2F645}" type="presOf" srcId="{EDCBCBE9-C792-470C-B850-6AB8653F0B3F}" destId="{5C1AFFC3-16FA-4040-ABDC-971FC7BAB185}" srcOrd="0" destOrd="0" presId="urn:microsoft.com/office/officeart/2005/8/layout/cycle7"/>
    <dgm:cxn modelId="{BAE844E0-6BCA-426F-B40F-12ED69DEA1B4}" srcId="{C1A217D9-7490-4383-A307-1C3505E38F7F}" destId="{E3D45872-7BC1-496D-8DB2-831CA6A5E815}" srcOrd="2" destOrd="0" parTransId="{746D7010-BB7D-4BB2-9CC1-4031A6DF8298}" sibTransId="{1B547851-9DAE-42CA-B6DF-FC2264BAA77A}"/>
    <dgm:cxn modelId="{8BFC477A-6265-4F2F-A89C-8E163FD7FD3B}" type="presParOf" srcId="{48D0F779-149B-4246-98AD-B0F8C16EBB4A}" destId="{52E47AFC-65FE-4D67-B68A-9F4CD4D9E0CA}" srcOrd="0" destOrd="0" presId="urn:microsoft.com/office/officeart/2005/8/layout/cycle7"/>
    <dgm:cxn modelId="{2B8CD5E1-21DC-4D0A-901A-7B46C4566268}" type="presParOf" srcId="{48D0F779-149B-4246-98AD-B0F8C16EBB4A}" destId="{FED4EDD1-2B33-4E88-9FF4-26865F703F76}" srcOrd="1" destOrd="0" presId="urn:microsoft.com/office/officeart/2005/8/layout/cycle7"/>
    <dgm:cxn modelId="{B59D6C89-4E78-4999-889B-7FC77EB30ECE}" type="presParOf" srcId="{FED4EDD1-2B33-4E88-9FF4-26865F703F76}" destId="{C55756D0-1687-40F6-92C4-CC8EC487CD28}" srcOrd="0" destOrd="0" presId="urn:microsoft.com/office/officeart/2005/8/layout/cycle7"/>
    <dgm:cxn modelId="{B308798A-D7EF-4CCA-A3AA-A3146B5F31E4}" type="presParOf" srcId="{48D0F779-149B-4246-98AD-B0F8C16EBB4A}" destId="{5C1AFFC3-16FA-4040-ABDC-971FC7BAB185}" srcOrd="2" destOrd="0" presId="urn:microsoft.com/office/officeart/2005/8/layout/cycle7"/>
    <dgm:cxn modelId="{DE7E7628-D731-462F-ACBF-99AE7EB12C2B}" type="presParOf" srcId="{48D0F779-149B-4246-98AD-B0F8C16EBB4A}" destId="{1A078927-6BD5-4F2E-8C51-7CEF3B69AAEF}" srcOrd="3" destOrd="0" presId="urn:microsoft.com/office/officeart/2005/8/layout/cycle7"/>
    <dgm:cxn modelId="{A62A2A8B-FF30-4C20-8CDB-DBEC45467BB4}" type="presParOf" srcId="{1A078927-6BD5-4F2E-8C51-7CEF3B69AAEF}" destId="{2C2D9AB1-0C9F-4AD8-BF4D-E43B608F0547}" srcOrd="0" destOrd="0" presId="urn:microsoft.com/office/officeart/2005/8/layout/cycle7"/>
    <dgm:cxn modelId="{F1EE65E4-172A-460D-89F4-174073152DE8}" type="presParOf" srcId="{48D0F779-149B-4246-98AD-B0F8C16EBB4A}" destId="{1DBDF525-6A5B-4550-B214-CAF8E7DD30DB}" srcOrd="4" destOrd="0" presId="urn:microsoft.com/office/officeart/2005/8/layout/cycle7"/>
    <dgm:cxn modelId="{B0A92EA4-7FD8-434D-909E-A5E4A5C0F59F}" type="presParOf" srcId="{48D0F779-149B-4246-98AD-B0F8C16EBB4A}" destId="{90AF7502-E707-4FAE-A2AE-CE2FAF8964D7}" srcOrd="5" destOrd="0" presId="urn:microsoft.com/office/officeart/2005/8/layout/cycle7"/>
    <dgm:cxn modelId="{7D7B9BCF-381B-41AE-AB1F-78BE6CEF2FFF}" type="presParOf" srcId="{90AF7502-E707-4FAE-A2AE-CE2FAF8964D7}" destId="{6CEAB081-6FDF-4A28-B395-8ABB7AA85FD7}" srcOrd="0" destOrd="0" presId="urn:microsoft.com/office/officeart/2005/8/layout/cycle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60CA18-CD56-4EAA-9FFC-3566FE62A47A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4174EF5-A514-413B-B206-1199893F5163}">
      <dgm:prSet phldrT="[Texte]" custT="1"/>
      <dgm:spPr/>
      <dgm:t>
        <a:bodyPr/>
        <a:lstStyle/>
        <a:p>
          <a:r>
            <a:rPr lang="en-US" sz="1400" dirty="0"/>
            <a:t>Nutrients</a:t>
          </a:r>
          <a:endParaRPr lang="fr-FR" sz="1400" dirty="0"/>
        </a:p>
      </dgm:t>
    </dgm:pt>
    <dgm:pt modelId="{C1E58DC6-AFA5-45BF-9891-19140D492ED6}" type="parTrans" cxnId="{73F4131C-85ED-4038-9615-DDA3681F17EE}">
      <dgm:prSet/>
      <dgm:spPr/>
      <dgm:t>
        <a:bodyPr/>
        <a:lstStyle/>
        <a:p>
          <a:endParaRPr lang="fr-FR"/>
        </a:p>
      </dgm:t>
    </dgm:pt>
    <dgm:pt modelId="{3D54BCA4-FC60-49A5-927C-CB776733196B}" type="sibTrans" cxnId="{73F4131C-85ED-4038-9615-DDA3681F17EE}">
      <dgm:prSet/>
      <dgm:spPr/>
      <dgm:t>
        <a:bodyPr/>
        <a:lstStyle/>
        <a:p>
          <a:endParaRPr lang="fr-FR"/>
        </a:p>
      </dgm:t>
    </dgm:pt>
    <dgm:pt modelId="{B4B72D15-288A-4B15-891E-271656B1F1E4}">
      <dgm:prSet phldrT="[Texte]" custT="1"/>
      <dgm:spPr/>
      <dgm:t>
        <a:bodyPr/>
        <a:lstStyle/>
        <a:p>
          <a:r>
            <a:rPr lang="en-US" sz="1400" dirty="0"/>
            <a:t>Products</a:t>
          </a:r>
          <a:endParaRPr lang="fr-FR" sz="1400" dirty="0"/>
        </a:p>
      </dgm:t>
    </dgm:pt>
    <dgm:pt modelId="{A8D8E12E-96A4-4E9C-9FB6-572F7DF53051}" type="parTrans" cxnId="{9C2BB44A-AFE4-4C5B-8169-C99C160D1235}">
      <dgm:prSet/>
      <dgm:spPr/>
      <dgm:t>
        <a:bodyPr/>
        <a:lstStyle/>
        <a:p>
          <a:endParaRPr lang="fr-FR"/>
        </a:p>
      </dgm:t>
    </dgm:pt>
    <dgm:pt modelId="{1BD549F5-280E-45D5-83D2-7FDDCC84191D}" type="sibTrans" cxnId="{9C2BB44A-AFE4-4C5B-8169-C99C160D1235}">
      <dgm:prSet/>
      <dgm:spPr/>
      <dgm:t>
        <a:bodyPr/>
        <a:lstStyle/>
        <a:p>
          <a:endParaRPr lang="fr-FR"/>
        </a:p>
      </dgm:t>
    </dgm:pt>
    <dgm:pt modelId="{3BE3B0FA-EE0C-4BDB-8E57-0C1781CDE543}">
      <dgm:prSet phldrT="[Texte]" custT="1"/>
      <dgm:spPr/>
      <dgm:t>
        <a:bodyPr/>
        <a:lstStyle/>
        <a:p>
          <a:r>
            <a:rPr lang="en-US" sz="1200" dirty="0"/>
            <a:t>PNNS Categories</a:t>
          </a:r>
          <a:endParaRPr lang="fr-FR" sz="1200" dirty="0"/>
        </a:p>
      </dgm:t>
    </dgm:pt>
    <dgm:pt modelId="{A23F4312-7C5C-46B2-B411-8CEEF8EA4D73}" type="parTrans" cxnId="{0C660882-8FC3-4FA6-BC21-00871CA1B204}">
      <dgm:prSet/>
      <dgm:spPr/>
      <dgm:t>
        <a:bodyPr/>
        <a:lstStyle/>
        <a:p>
          <a:endParaRPr lang="fr-FR"/>
        </a:p>
      </dgm:t>
    </dgm:pt>
    <dgm:pt modelId="{639507E1-6FD7-4584-A8CF-189596A6228A}" type="sibTrans" cxnId="{0C660882-8FC3-4FA6-BC21-00871CA1B204}">
      <dgm:prSet/>
      <dgm:spPr/>
      <dgm:t>
        <a:bodyPr/>
        <a:lstStyle/>
        <a:p>
          <a:endParaRPr lang="fr-FR"/>
        </a:p>
      </dgm:t>
    </dgm:pt>
    <dgm:pt modelId="{79C62B39-9C19-4ED7-A2A0-2B39FC018D6C}">
      <dgm:prSet phldrT="[Texte]" custT="1"/>
      <dgm:spPr/>
      <dgm:t>
        <a:bodyPr/>
        <a:lstStyle/>
        <a:p>
          <a:r>
            <a:rPr lang="en-US" sz="1200" dirty="0" err="1"/>
            <a:t>Nutriscore</a:t>
          </a:r>
          <a:endParaRPr lang="fr-FR" sz="1200" dirty="0"/>
        </a:p>
      </dgm:t>
    </dgm:pt>
    <dgm:pt modelId="{F13212BB-C57D-4900-8131-F341D92516E6}" type="parTrans" cxnId="{8958DC70-4E2F-4512-A23F-3FBA3CB8DDB5}">
      <dgm:prSet/>
      <dgm:spPr/>
      <dgm:t>
        <a:bodyPr/>
        <a:lstStyle/>
        <a:p>
          <a:endParaRPr lang="fr-FR"/>
        </a:p>
      </dgm:t>
    </dgm:pt>
    <dgm:pt modelId="{D33C34C2-E5A7-4914-ACB5-A336A09C81BE}" type="sibTrans" cxnId="{8958DC70-4E2F-4512-A23F-3FBA3CB8DDB5}">
      <dgm:prSet/>
      <dgm:spPr/>
      <dgm:t>
        <a:bodyPr/>
        <a:lstStyle/>
        <a:p>
          <a:endParaRPr lang="fr-FR"/>
        </a:p>
      </dgm:t>
    </dgm:pt>
    <dgm:pt modelId="{56AC7F50-3490-44FD-8A19-D87987F382C2}" type="pres">
      <dgm:prSet presAssocID="{1660CA18-CD56-4EAA-9FFC-3566FE62A47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87E1AA5-DA08-4BC7-9F39-78EC9402F271}" type="pres">
      <dgm:prSet presAssocID="{44174EF5-A514-413B-B206-1199893F5163}" presName="Accent1" presStyleCnt="0"/>
      <dgm:spPr/>
    </dgm:pt>
    <dgm:pt modelId="{A580AC9E-2182-4A52-AAC0-408D99503A6C}" type="pres">
      <dgm:prSet presAssocID="{44174EF5-A514-413B-B206-1199893F5163}" presName="Accent" presStyleLbl="node1" presStyleIdx="0" presStyleCnt="4" custLinFactNeighborX="14" custLinFactNeighborY="-804"/>
      <dgm:spPr/>
    </dgm:pt>
    <dgm:pt modelId="{8DDEC7EE-2351-41CE-A702-0A8BF98343FB}" type="pres">
      <dgm:prSet presAssocID="{44174EF5-A514-413B-B206-1199893F5163}" presName="Parent1" presStyleLbl="revTx" presStyleIdx="0" presStyleCnt="4" custScaleX="153523">
        <dgm:presLayoutVars>
          <dgm:chMax val="1"/>
          <dgm:chPref val="1"/>
          <dgm:bulletEnabled val="1"/>
        </dgm:presLayoutVars>
      </dgm:prSet>
      <dgm:spPr/>
    </dgm:pt>
    <dgm:pt modelId="{F6A4F9CE-B64F-4DFE-973D-A674E7900F83}" type="pres">
      <dgm:prSet presAssocID="{B4B72D15-288A-4B15-891E-271656B1F1E4}" presName="Accent2" presStyleCnt="0"/>
      <dgm:spPr/>
    </dgm:pt>
    <dgm:pt modelId="{E986E869-36CD-4346-B796-7B8AA9A225E0}" type="pres">
      <dgm:prSet presAssocID="{B4B72D15-288A-4B15-891E-271656B1F1E4}" presName="Accent" presStyleLbl="node1" presStyleIdx="1" presStyleCnt="4"/>
      <dgm:spPr/>
    </dgm:pt>
    <dgm:pt modelId="{C7311B3B-8E3D-48B9-BD41-2C5A6170DBAA}" type="pres">
      <dgm:prSet presAssocID="{B4B72D15-288A-4B15-891E-271656B1F1E4}" presName="Parent2" presStyleLbl="revTx" presStyleIdx="1" presStyleCnt="4" custScaleX="156006">
        <dgm:presLayoutVars>
          <dgm:chMax val="1"/>
          <dgm:chPref val="1"/>
          <dgm:bulletEnabled val="1"/>
        </dgm:presLayoutVars>
      </dgm:prSet>
      <dgm:spPr/>
    </dgm:pt>
    <dgm:pt modelId="{7D514D29-443C-4D5C-B052-6DE100ABC671}" type="pres">
      <dgm:prSet presAssocID="{3BE3B0FA-EE0C-4BDB-8E57-0C1781CDE543}" presName="Accent3" presStyleCnt="0"/>
      <dgm:spPr/>
    </dgm:pt>
    <dgm:pt modelId="{5DB9CF07-F01F-4B68-BF76-7135AB5A3DAB}" type="pres">
      <dgm:prSet presAssocID="{3BE3B0FA-EE0C-4BDB-8E57-0C1781CDE543}" presName="Accent" presStyleLbl="node1" presStyleIdx="2" presStyleCnt="4"/>
      <dgm:spPr/>
    </dgm:pt>
    <dgm:pt modelId="{03504C89-E237-46E4-A829-402E704E5DD8}" type="pres">
      <dgm:prSet presAssocID="{3BE3B0FA-EE0C-4BDB-8E57-0C1781CDE543}" presName="Parent3" presStyleLbl="revTx" presStyleIdx="2" presStyleCnt="4" custScaleX="153523">
        <dgm:presLayoutVars>
          <dgm:chMax val="1"/>
          <dgm:chPref val="1"/>
          <dgm:bulletEnabled val="1"/>
        </dgm:presLayoutVars>
      </dgm:prSet>
      <dgm:spPr/>
    </dgm:pt>
    <dgm:pt modelId="{B411C5EE-44E3-4031-975E-97527F3EA39E}" type="pres">
      <dgm:prSet presAssocID="{79C62B39-9C19-4ED7-A2A0-2B39FC018D6C}" presName="Accent4" presStyleCnt="0"/>
      <dgm:spPr/>
    </dgm:pt>
    <dgm:pt modelId="{47AF1410-089B-4B53-A595-A3F6CF29D442}" type="pres">
      <dgm:prSet presAssocID="{79C62B39-9C19-4ED7-A2A0-2B39FC018D6C}" presName="Accent" presStyleLbl="node1" presStyleIdx="3" presStyleCnt="4"/>
      <dgm:spPr/>
    </dgm:pt>
    <dgm:pt modelId="{B0BC5DAE-AB40-4C16-B43A-FDAB76FE89C7}" type="pres">
      <dgm:prSet presAssocID="{79C62B39-9C19-4ED7-A2A0-2B39FC018D6C}" presName="Parent4" presStyleLbl="revTx" presStyleIdx="3" presStyleCnt="4" custScaleX="138132">
        <dgm:presLayoutVars>
          <dgm:chMax val="1"/>
          <dgm:chPref val="1"/>
          <dgm:bulletEnabled val="1"/>
        </dgm:presLayoutVars>
      </dgm:prSet>
      <dgm:spPr/>
    </dgm:pt>
  </dgm:ptLst>
  <dgm:cxnLst>
    <dgm:cxn modelId="{73F4131C-85ED-4038-9615-DDA3681F17EE}" srcId="{1660CA18-CD56-4EAA-9FFC-3566FE62A47A}" destId="{44174EF5-A514-413B-B206-1199893F5163}" srcOrd="0" destOrd="0" parTransId="{C1E58DC6-AFA5-45BF-9891-19140D492ED6}" sibTransId="{3D54BCA4-FC60-49A5-927C-CB776733196B}"/>
    <dgm:cxn modelId="{9C2BB44A-AFE4-4C5B-8169-C99C160D1235}" srcId="{1660CA18-CD56-4EAA-9FFC-3566FE62A47A}" destId="{B4B72D15-288A-4B15-891E-271656B1F1E4}" srcOrd="1" destOrd="0" parTransId="{A8D8E12E-96A4-4E9C-9FB6-572F7DF53051}" sibTransId="{1BD549F5-280E-45D5-83D2-7FDDCC84191D}"/>
    <dgm:cxn modelId="{8958DC70-4E2F-4512-A23F-3FBA3CB8DDB5}" srcId="{1660CA18-CD56-4EAA-9FFC-3566FE62A47A}" destId="{79C62B39-9C19-4ED7-A2A0-2B39FC018D6C}" srcOrd="3" destOrd="0" parTransId="{F13212BB-C57D-4900-8131-F341D92516E6}" sibTransId="{D33C34C2-E5A7-4914-ACB5-A336A09C81BE}"/>
    <dgm:cxn modelId="{0C660882-8FC3-4FA6-BC21-00871CA1B204}" srcId="{1660CA18-CD56-4EAA-9FFC-3566FE62A47A}" destId="{3BE3B0FA-EE0C-4BDB-8E57-0C1781CDE543}" srcOrd="2" destOrd="0" parTransId="{A23F4312-7C5C-46B2-B411-8CEEF8EA4D73}" sibTransId="{639507E1-6FD7-4584-A8CF-189596A6228A}"/>
    <dgm:cxn modelId="{9580C892-41AD-4A43-9E3E-536DE67625CB}" type="presOf" srcId="{B4B72D15-288A-4B15-891E-271656B1F1E4}" destId="{C7311B3B-8E3D-48B9-BD41-2C5A6170DBAA}" srcOrd="0" destOrd="0" presId="urn:microsoft.com/office/officeart/2009/layout/CircleArrowProcess"/>
    <dgm:cxn modelId="{D09D98EC-AF1F-4A27-B338-FBE201C0644C}" type="presOf" srcId="{44174EF5-A514-413B-B206-1199893F5163}" destId="{8DDEC7EE-2351-41CE-A702-0A8BF98343FB}" srcOrd="0" destOrd="0" presId="urn:microsoft.com/office/officeart/2009/layout/CircleArrowProcess"/>
    <dgm:cxn modelId="{A49F7FF8-0CFC-4036-AAD3-8DD328972151}" type="presOf" srcId="{79C62B39-9C19-4ED7-A2A0-2B39FC018D6C}" destId="{B0BC5DAE-AB40-4C16-B43A-FDAB76FE89C7}" srcOrd="0" destOrd="0" presId="urn:microsoft.com/office/officeart/2009/layout/CircleArrowProcess"/>
    <dgm:cxn modelId="{B8F3A0FD-84F5-4A5A-8D61-561299A0525D}" type="presOf" srcId="{3BE3B0FA-EE0C-4BDB-8E57-0C1781CDE543}" destId="{03504C89-E237-46E4-A829-402E704E5DD8}" srcOrd="0" destOrd="0" presId="urn:microsoft.com/office/officeart/2009/layout/CircleArrowProcess"/>
    <dgm:cxn modelId="{DFEAF0FE-3637-4250-926E-9632C9A42C38}" type="presOf" srcId="{1660CA18-CD56-4EAA-9FFC-3566FE62A47A}" destId="{56AC7F50-3490-44FD-8A19-D87987F382C2}" srcOrd="0" destOrd="0" presId="urn:microsoft.com/office/officeart/2009/layout/CircleArrowProcess"/>
    <dgm:cxn modelId="{D31D670C-4E46-41D4-AC48-FCFD41CA5A2D}" type="presParOf" srcId="{56AC7F50-3490-44FD-8A19-D87987F382C2}" destId="{187E1AA5-DA08-4BC7-9F39-78EC9402F271}" srcOrd="0" destOrd="0" presId="urn:microsoft.com/office/officeart/2009/layout/CircleArrowProcess"/>
    <dgm:cxn modelId="{57F05FD5-477E-4B8E-8DB0-B21AC2885944}" type="presParOf" srcId="{187E1AA5-DA08-4BC7-9F39-78EC9402F271}" destId="{A580AC9E-2182-4A52-AAC0-408D99503A6C}" srcOrd="0" destOrd="0" presId="urn:microsoft.com/office/officeart/2009/layout/CircleArrowProcess"/>
    <dgm:cxn modelId="{0D7EC6B4-FE58-49A6-855F-7B57AFF54083}" type="presParOf" srcId="{56AC7F50-3490-44FD-8A19-D87987F382C2}" destId="{8DDEC7EE-2351-41CE-A702-0A8BF98343FB}" srcOrd="1" destOrd="0" presId="urn:microsoft.com/office/officeart/2009/layout/CircleArrowProcess"/>
    <dgm:cxn modelId="{22040AFD-0A59-4636-9AF6-0F1A423451E2}" type="presParOf" srcId="{56AC7F50-3490-44FD-8A19-D87987F382C2}" destId="{F6A4F9CE-B64F-4DFE-973D-A674E7900F83}" srcOrd="2" destOrd="0" presId="urn:microsoft.com/office/officeart/2009/layout/CircleArrowProcess"/>
    <dgm:cxn modelId="{AD720095-3F9A-4811-B957-1307112C4084}" type="presParOf" srcId="{F6A4F9CE-B64F-4DFE-973D-A674E7900F83}" destId="{E986E869-36CD-4346-B796-7B8AA9A225E0}" srcOrd="0" destOrd="0" presId="urn:microsoft.com/office/officeart/2009/layout/CircleArrowProcess"/>
    <dgm:cxn modelId="{F3D50086-2915-48D1-9CD8-DA73B51ABE52}" type="presParOf" srcId="{56AC7F50-3490-44FD-8A19-D87987F382C2}" destId="{C7311B3B-8E3D-48B9-BD41-2C5A6170DBAA}" srcOrd="3" destOrd="0" presId="urn:microsoft.com/office/officeart/2009/layout/CircleArrowProcess"/>
    <dgm:cxn modelId="{05F7758E-1E52-4D58-875B-0609B97170D6}" type="presParOf" srcId="{56AC7F50-3490-44FD-8A19-D87987F382C2}" destId="{7D514D29-443C-4D5C-B052-6DE100ABC671}" srcOrd="4" destOrd="0" presId="urn:microsoft.com/office/officeart/2009/layout/CircleArrowProcess"/>
    <dgm:cxn modelId="{2190D57A-D8BD-4F4E-9007-B20F9C51E420}" type="presParOf" srcId="{7D514D29-443C-4D5C-B052-6DE100ABC671}" destId="{5DB9CF07-F01F-4B68-BF76-7135AB5A3DAB}" srcOrd="0" destOrd="0" presId="urn:microsoft.com/office/officeart/2009/layout/CircleArrowProcess"/>
    <dgm:cxn modelId="{283F4A87-C698-481D-8157-3FAD2BD9B88E}" type="presParOf" srcId="{56AC7F50-3490-44FD-8A19-D87987F382C2}" destId="{03504C89-E237-46E4-A829-402E704E5DD8}" srcOrd="5" destOrd="0" presId="urn:microsoft.com/office/officeart/2009/layout/CircleArrowProcess"/>
    <dgm:cxn modelId="{0EC1F344-82DE-48DE-8AEC-EAE5D7715224}" type="presParOf" srcId="{56AC7F50-3490-44FD-8A19-D87987F382C2}" destId="{B411C5EE-44E3-4031-975E-97527F3EA39E}" srcOrd="6" destOrd="0" presId="urn:microsoft.com/office/officeart/2009/layout/CircleArrowProcess"/>
    <dgm:cxn modelId="{2CAC8840-B974-43EF-9EEA-98FCDB8DF64A}" type="presParOf" srcId="{B411C5EE-44E3-4031-975E-97527F3EA39E}" destId="{47AF1410-089B-4B53-A595-A3F6CF29D442}" srcOrd="0" destOrd="0" presId="urn:microsoft.com/office/officeart/2009/layout/CircleArrowProcess"/>
    <dgm:cxn modelId="{3E2C5AF1-226E-49F9-90DA-2037FBDE7FB0}" type="presParOf" srcId="{56AC7F50-3490-44FD-8A19-D87987F382C2}" destId="{B0BC5DAE-AB40-4C16-B43A-FDAB76FE89C7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47AFC-65FE-4D67-B68A-9F4CD4D9E0CA}">
      <dsp:nvSpPr>
        <dsp:cNvPr id="0" name=""/>
        <dsp:cNvSpPr/>
      </dsp:nvSpPr>
      <dsp:spPr>
        <a:xfrm>
          <a:off x="1082688" y="206597"/>
          <a:ext cx="1310087" cy="655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Trebuchet MS" panose="020B0603020202020204"/>
            </a:rPr>
            <a:t>Nutriscore</a:t>
          </a:r>
          <a:endParaRPr lang="en-US" sz="1800" b="1" kern="1200" dirty="0"/>
        </a:p>
      </dsp:txBody>
      <dsp:txXfrm>
        <a:off x="1101874" y="225783"/>
        <a:ext cx="1271715" cy="616671"/>
      </dsp:txXfrm>
    </dsp:sp>
    <dsp:sp modelId="{FED4EDD1-2B33-4E88-9FF4-26865F703F76}">
      <dsp:nvSpPr>
        <dsp:cNvPr id="0" name=""/>
        <dsp:cNvSpPr/>
      </dsp:nvSpPr>
      <dsp:spPr>
        <a:xfrm rot="3600000">
          <a:off x="1937210" y="1356399"/>
          <a:ext cx="682896" cy="2292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005990" y="1402252"/>
        <a:ext cx="545337" cy="137559"/>
      </dsp:txXfrm>
    </dsp:sp>
    <dsp:sp modelId="{5C1AFFC3-16FA-4040-ABDC-971FC7BAB185}">
      <dsp:nvSpPr>
        <dsp:cNvPr id="0" name=""/>
        <dsp:cNvSpPr/>
      </dsp:nvSpPr>
      <dsp:spPr>
        <a:xfrm>
          <a:off x="2164542" y="2080423"/>
          <a:ext cx="1310087" cy="655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rebuchet MS" panose="020B0603020202020204"/>
            </a:rPr>
            <a:t>PNNS categories</a:t>
          </a:r>
          <a:endParaRPr lang="en-US" sz="1800" b="1" kern="1200" dirty="0"/>
        </a:p>
      </dsp:txBody>
      <dsp:txXfrm>
        <a:off x="2183728" y="2099609"/>
        <a:ext cx="1271715" cy="616671"/>
      </dsp:txXfrm>
    </dsp:sp>
    <dsp:sp modelId="{1A078927-6BD5-4F2E-8C51-7CEF3B69AAEF}">
      <dsp:nvSpPr>
        <dsp:cNvPr id="0" name=""/>
        <dsp:cNvSpPr/>
      </dsp:nvSpPr>
      <dsp:spPr>
        <a:xfrm rot="10800000">
          <a:off x="1396283" y="2293312"/>
          <a:ext cx="682896" cy="2292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465062" y="2339165"/>
        <a:ext cx="545337" cy="137559"/>
      </dsp:txXfrm>
    </dsp:sp>
    <dsp:sp modelId="{1DBDF525-6A5B-4550-B214-CAF8E7DD30DB}">
      <dsp:nvSpPr>
        <dsp:cNvPr id="0" name=""/>
        <dsp:cNvSpPr/>
      </dsp:nvSpPr>
      <dsp:spPr>
        <a:xfrm>
          <a:off x="834" y="2080423"/>
          <a:ext cx="1310087" cy="655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rebuchet MS" panose="020B0603020202020204"/>
            </a:rPr>
            <a:t>Nutrients</a:t>
          </a:r>
        </a:p>
      </dsp:txBody>
      <dsp:txXfrm>
        <a:off x="20020" y="2099609"/>
        <a:ext cx="1271715" cy="616671"/>
      </dsp:txXfrm>
    </dsp:sp>
    <dsp:sp modelId="{90AF7502-E707-4FAE-A2AE-CE2FAF8964D7}">
      <dsp:nvSpPr>
        <dsp:cNvPr id="0" name=""/>
        <dsp:cNvSpPr/>
      </dsp:nvSpPr>
      <dsp:spPr>
        <a:xfrm rot="18000000">
          <a:off x="855356" y="1356399"/>
          <a:ext cx="682896" cy="2292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924136" y="1402252"/>
        <a:ext cx="545337" cy="13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0AC9E-2182-4A52-AAC0-408D99503A6C}">
      <dsp:nvSpPr>
        <dsp:cNvPr id="0" name=""/>
        <dsp:cNvSpPr/>
      </dsp:nvSpPr>
      <dsp:spPr>
        <a:xfrm>
          <a:off x="1945559" y="-9967"/>
          <a:ext cx="1239672" cy="123979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EC7EE-2351-41CE-A702-0A8BF98343FB}">
      <dsp:nvSpPr>
        <dsp:cNvPr id="0" name=""/>
        <dsp:cNvSpPr/>
      </dsp:nvSpPr>
      <dsp:spPr>
        <a:xfrm>
          <a:off x="2033948" y="448773"/>
          <a:ext cx="1062083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Nutrients</a:t>
          </a:r>
          <a:endParaRPr lang="fr-FR" sz="1400" kern="1200" dirty="0"/>
        </a:p>
      </dsp:txBody>
      <dsp:txXfrm>
        <a:off x="2033948" y="448773"/>
        <a:ext cx="1062083" cy="345868"/>
      </dsp:txXfrm>
    </dsp:sp>
    <dsp:sp modelId="{E986E869-36CD-4346-B796-7B8AA9A225E0}">
      <dsp:nvSpPr>
        <dsp:cNvPr id="0" name=""/>
        <dsp:cNvSpPr/>
      </dsp:nvSpPr>
      <dsp:spPr>
        <a:xfrm>
          <a:off x="1600994" y="712448"/>
          <a:ext cx="1239672" cy="123979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11B3B-8E3D-48B9-BD41-2C5A6170DBAA}">
      <dsp:nvSpPr>
        <dsp:cNvPr id="0" name=""/>
        <dsp:cNvSpPr/>
      </dsp:nvSpPr>
      <dsp:spPr>
        <a:xfrm>
          <a:off x="1679571" y="1162537"/>
          <a:ext cx="1079261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Products</a:t>
          </a:r>
          <a:endParaRPr lang="fr-FR" sz="1400" kern="1200" dirty="0"/>
        </a:p>
      </dsp:txBody>
      <dsp:txXfrm>
        <a:off x="1679571" y="1162537"/>
        <a:ext cx="1079261" cy="345868"/>
      </dsp:txXfrm>
    </dsp:sp>
    <dsp:sp modelId="{5DB9CF07-F01F-4B68-BF76-7135AB5A3DAB}">
      <dsp:nvSpPr>
        <dsp:cNvPr id="0" name=""/>
        <dsp:cNvSpPr/>
      </dsp:nvSpPr>
      <dsp:spPr>
        <a:xfrm>
          <a:off x="1945386" y="1427527"/>
          <a:ext cx="1239672" cy="123979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04C89-E237-46E4-A829-402E704E5DD8}">
      <dsp:nvSpPr>
        <dsp:cNvPr id="0" name=""/>
        <dsp:cNvSpPr/>
      </dsp:nvSpPr>
      <dsp:spPr>
        <a:xfrm>
          <a:off x="2033948" y="1876301"/>
          <a:ext cx="1062083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PNNS Categories</a:t>
          </a:r>
          <a:endParaRPr lang="fr-FR" sz="1200" kern="1200" dirty="0"/>
        </a:p>
      </dsp:txBody>
      <dsp:txXfrm>
        <a:off x="2033948" y="1876301"/>
        <a:ext cx="1062083" cy="345868"/>
      </dsp:txXfrm>
    </dsp:sp>
    <dsp:sp modelId="{47AF1410-089B-4B53-A595-A3F6CF29D442}">
      <dsp:nvSpPr>
        <dsp:cNvPr id="0" name=""/>
        <dsp:cNvSpPr/>
      </dsp:nvSpPr>
      <dsp:spPr>
        <a:xfrm>
          <a:off x="1689359" y="2222169"/>
          <a:ext cx="1065034" cy="106554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C5DAE-AB40-4C16-B43A-FDAB76FE89C7}">
      <dsp:nvSpPr>
        <dsp:cNvPr id="0" name=""/>
        <dsp:cNvSpPr/>
      </dsp:nvSpPr>
      <dsp:spPr>
        <a:xfrm>
          <a:off x="1741398" y="2590065"/>
          <a:ext cx="955607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Nutriscore</a:t>
          </a:r>
          <a:endParaRPr lang="fr-FR" sz="1200" kern="1200" dirty="0"/>
        </a:p>
      </dsp:txBody>
      <dsp:txXfrm>
        <a:off x="1741398" y="2590065"/>
        <a:ext cx="955607" cy="345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FA708-23F5-414F-9D15-73C30E6731CC}" type="datetimeFigureOut">
              <a:rPr lang="en-GB" smtClean="0"/>
              <a:t>04/08/2021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59EEB-C5A6-4C3E-A62A-CAD89AAA56B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65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7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03E6-EAC1-4C11-BDA5-EE1130A09993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7262-56CF-4BEA-A29D-F5ECAC77AFD3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699C-61EF-44EE-BEC5-CE0778EDCF09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3F3EC-DD9B-4BCB-B119-E82A254E8710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4BAB-BAF1-4977-9A25-16E4ACAE60F6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686A-FA36-43C5-BF8C-DEB2FD6E7B9A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9E00-D1DB-4824-9209-E2835219E8E3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30E1-F1D8-4BED-A364-3A9CEA59D00D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947-12A1-4E32-BC02-5629094B2B47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A49F2-6671-490D-8F8A-D1D5B6F7CB8A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7FB-CC18-434F-B041-ACAE83D55583}" type="datetime1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A3EF-4BCA-4431-8F42-46EDF39ACEEF}" type="datetime1">
              <a:rPr lang="en-US" smtClean="0"/>
              <a:t>8/4/2021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6F4C-7D1B-493D-82E3-69F23383E538}" type="datetime1">
              <a:rPr lang="en-US" smtClean="0"/>
              <a:t>8/4/2021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6E6-9E00-4431-8010-0FF918CE9974}" type="datetime1">
              <a:rPr lang="en-US" smtClean="0"/>
              <a:t>8/4/2021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E73E-365E-4758-917F-E616B2D68306}" type="datetime1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9413-29E6-47C1-B028-9FC3BEB4C824}" type="datetime1">
              <a:rPr lang="en-US" smtClean="0"/>
              <a:t>8/4/2021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CC88-22E6-4F3E-B061-6A8AEB630216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378040"/>
            <a:ext cx="7766936" cy="901522"/>
          </a:xfrm>
        </p:spPr>
        <p:txBody>
          <a:bodyPr/>
          <a:lstStyle/>
          <a:p>
            <a:pPr algn="ctr"/>
            <a:r>
              <a:rPr lang="en-GB" b="1"/>
              <a:t>OC - Project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563" y="2698552"/>
            <a:ext cx="9787943" cy="3349823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/>
              <a:t>Conception of the App </a:t>
            </a:r>
            <a:r>
              <a:rPr lang="en-GB" sz="3600" b="1" dirty="0" err="1"/>
              <a:t>Nutristeph</a:t>
            </a:r>
            <a:endParaRPr lang="en-GB" sz="3600" b="1" dirty="0"/>
          </a:p>
          <a:p>
            <a:pPr algn="ctr"/>
            <a:endParaRPr lang="en-GB" sz="3200" b="1" dirty="0"/>
          </a:p>
          <a:p>
            <a:pPr algn="ctr"/>
            <a:r>
              <a:rPr lang="en-GB" sz="3200" b="1" dirty="0"/>
              <a:t>Exploratory Data Analysis</a:t>
            </a:r>
          </a:p>
          <a:p>
            <a:pPr algn="ctr"/>
            <a:r>
              <a:rPr lang="en-GB" sz="3200" b="1" dirty="0"/>
              <a:t>Of a </a:t>
            </a:r>
          </a:p>
          <a:p>
            <a:pPr algn="ctr"/>
            <a:r>
              <a:rPr lang="en-GB" sz="3200" b="1" dirty="0"/>
              <a:t>Food Database</a:t>
            </a:r>
          </a:p>
          <a:p>
            <a:pPr algn="ctr"/>
            <a:endParaRPr lang="en-GB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7778" y="622961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Stephane Lanchec</a:t>
            </a:r>
          </a:p>
        </p:txBody>
      </p:sp>
    </p:spTree>
    <p:extLst>
      <p:ext uri="{BB962C8B-B14F-4D97-AF65-F5344CB8AC3E}">
        <p14:creationId xmlns:p14="http://schemas.microsoft.com/office/powerpoint/2010/main" val="3749627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n-GB" b="1"/>
              <a:t>Products scoring and grading overview</a:t>
            </a:r>
          </a:p>
        </p:txBody>
      </p:sp>
      <p:pic>
        <p:nvPicPr>
          <p:cNvPr id="43" name="Picture 43">
            <a:extLst>
              <a:ext uri="{FF2B5EF4-FFF2-40B4-BE49-F238E27FC236}">
                <a16:creationId xmlns:a16="http://schemas.microsoft.com/office/drawing/2014/main" id="{97EA6E85-D222-4899-B72D-835A63922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4" t="26015" r="27595" b="23158"/>
          <a:stretch/>
        </p:blipFill>
        <p:spPr>
          <a:xfrm>
            <a:off x="524772" y="1513148"/>
            <a:ext cx="7027672" cy="3064588"/>
          </a:xfrm>
          <a:prstGeom prst="rect">
            <a:avLst/>
          </a:prstGeom>
        </p:spPr>
      </p:pic>
      <p:pic>
        <p:nvPicPr>
          <p:cNvPr id="3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56F8D5C-B294-41EA-BE38-CFDFC6383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863" y="4811102"/>
            <a:ext cx="3665404" cy="1769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EED4F-1CEF-4979-8BF0-F91EC6E67483}"/>
              </a:ext>
            </a:extLst>
          </p:cNvPr>
          <p:cNvSpPr txBox="1"/>
          <p:nvPr/>
        </p:nvSpPr>
        <p:spPr>
          <a:xfrm>
            <a:off x="7479202" y="1885557"/>
            <a:ext cx="485567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endParaRPr lang="en-US" dirty="0"/>
          </a:p>
          <a:p>
            <a:pPr marL="285750" indent="-285750">
              <a:buFont typeface="Wingdings"/>
              <a:buChar char="Ø"/>
            </a:pPr>
            <a:r>
              <a:rPr lang="en-US" dirty="0" err="1"/>
              <a:t>Nutriscore</a:t>
            </a:r>
            <a:r>
              <a:rPr lang="en-US" dirty="0"/>
              <a:t> </a:t>
            </a:r>
          </a:p>
          <a:p>
            <a:pPr marL="285750" indent="-285750">
              <a:buFont typeface="Wingdings"/>
              <a:buChar char="Ø"/>
            </a:pPr>
            <a:r>
              <a:rPr lang="en-US" dirty="0"/>
              <a:t>Database governed by </a:t>
            </a:r>
          </a:p>
          <a:p>
            <a:r>
              <a:rPr lang="en-US" dirty="0"/>
              <a:t>	D grade products</a:t>
            </a:r>
          </a:p>
          <a:p>
            <a:pPr marL="285750" indent="-285750">
              <a:buFont typeface="Wingdings"/>
              <a:buChar char="Ø"/>
            </a:pPr>
            <a:r>
              <a:rPr lang="en-US" dirty="0" err="1"/>
              <a:t>Jbib</a:t>
            </a:r>
            <a:endParaRPr lang="en-US" dirty="0"/>
          </a:p>
          <a:p>
            <a:pPr marL="285750" indent="-285750">
              <a:buFont typeface="Wingdings"/>
              <a:buChar char="Ø"/>
            </a:pPr>
            <a:r>
              <a:rPr lang="en-US" dirty="0" err="1"/>
              <a:t>Gbugygu</a:t>
            </a:r>
            <a:endParaRPr lang="en-US" dirty="0"/>
          </a:p>
          <a:p>
            <a:pPr marL="285750" indent="-285750">
              <a:buFont typeface="Wingdings"/>
              <a:buChar char="Ø"/>
            </a:pPr>
            <a:r>
              <a:rPr lang="en-US" dirty="0" err="1"/>
              <a:t>gugyh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6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2530"/>
          </a:xfrm>
        </p:spPr>
        <p:txBody>
          <a:bodyPr/>
          <a:lstStyle/>
          <a:p>
            <a:r>
              <a:rPr lang="en-GB" b="1"/>
              <a:t>Products Categories Overview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2FCCED-3F04-43C1-8206-49C22D9E5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1" t="30769" r="44742" b="12821"/>
          <a:stretch/>
        </p:blipFill>
        <p:spPr>
          <a:xfrm>
            <a:off x="167667" y="1496774"/>
            <a:ext cx="5376723" cy="3515111"/>
          </a:xfrm>
          <a:prstGeom prst="rect">
            <a:avLst/>
          </a:prstGeom>
        </p:spPr>
      </p:pic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983392-7431-44EF-A672-E94D4915E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3" t="23631" r="61843" b="24039"/>
          <a:stretch/>
        </p:blipFill>
        <p:spPr>
          <a:xfrm>
            <a:off x="6356412" y="1744933"/>
            <a:ext cx="2712535" cy="4434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042BAF-5506-4066-9702-4D5B44E5F51F}"/>
              </a:ext>
            </a:extLst>
          </p:cNvPr>
          <p:cNvSpPr txBox="1"/>
          <p:nvPr/>
        </p:nvSpPr>
        <p:spPr>
          <a:xfrm>
            <a:off x="561278" y="5123985"/>
            <a:ext cx="553100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600" dirty="0"/>
              <a:t>Products are classified into 10 main categories PNNS 1</a:t>
            </a:r>
          </a:p>
          <a:p>
            <a:pPr marL="285750" indent="-285750">
              <a:buFont typeface="Wingdings"/>
              <a:buChar char="Ø"/>
            </a:pPr>
            <a:r>
              <a:rPr lang="en-US" sz="1600" dirty="0"/>
              <a:t>Most products are sugary snacks or Fish Meat Eggs</a:t>
            </a:r>
          </a:p>
          <a:p>
            <a:pPr marL="285750" indent="-285750">
              <a:buFont typeface="Wingdings"/>
              <a:buChar char="Ø"/>
            </a:pPr>
            <a:r>
              <a:rPr lang="en-US" sz="1600" dirty="0"/>
              <a:t>Each PNNS 1 category is divided into some of the 39 subcategories from PNNS 2</a:t>
            </a:r>
          </a:p>
          <a:p>
            <a:pPr marL="285750" indent="-285750">
              <a:buFont typeface="Wingdings"/>
              <a:buChar char="Ø"/>
            </a:pPr>
            <a:r>
              <a:rPr lang="en-US" sz="1600" dirty="0"/>
              <a:t>Hypothesis: Sugary snacks       </a:t>
            </a:r>
          </a:p>
          <a:p>
            <a:pPr marL="285750" indent="-285750">
              <a:buFont typeface="Wingdings"/>
              <a:buChar char="Ø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84EB6-2B73-429B-BBD6-FB09E1FE1601}"/>
              </a:ext>
            </a:extLst>
          </p:cNvPr>
          <p:cNvSpPr txBox="1"/>
          <p:nvPr/>
        </p:nvSpPr>
        <p:spPr>
          <a:xfrm>
            <a:off x="7729421" y="1484738"/>
            <a:ext cx="9868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PNNS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64685-ABE6-4CAC-B869-AE21197896C9}"/>
              </a:ext>
            </a:extLst>
          </p:cNvPr>
          <p:cNvSpPr txBox="1"/>
          <p:nvPr/>
        </p:nvSpPr>
        <p:spPr>
          <a:xfrm>
            <a:off x="7693078" y="6134565"/>
            <a:ext cx="289932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b="1" dirty="0"/>
              <a:t>.</a:t>
            </a:r>
          </a:p>
          <a:p>
            <a:r>
              <a:rPr lang="en-US" sz="1050" b="1" dirty="0"/>
              <a:t>.</a:t>
            </a:r>
          </a:p>
          <a:p>
            <a:r>
              <a:rPr lang="en-US" sz="1050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3DF50-72DE-418B-9F1D-F3E6953CCDD8}"/>
              </a:ext>
            </a:extLst>
          </p:cNvPr>
          <p:cNvSpPr txBox="1"/>
          <p:nvPr/>
        </p:nvSpPr>
        <p:spPr>
          <a:xfrm>
            <a:off x="8941478" y="3500575"/>
            <a:ext cx="18789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39 subcategories PNNS 2</a:t>
            </a:r>
          </a:p>
        </p:txBody>
      </p:sp>
    </p:spTree>
    <p:extLst>
      <p:ext uri="{BB962C8B-B14F-4D97-AF65-F5344CB8AC3E}">
        <p14:creationId xmlns:p14="http://schemas.microsoft.com/office/powerpoint/2010/main" val="374299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AF71-C5B3-4A9A-8E49-9F3CC1B1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2539"/>
          </a:xfrm>
        </p:spPr>
        <p:txBody>
          <a:bodyPr/>
          <a:lstStyle/>
          <a:p>
            <a:r>
              <a:rPr lang="en-US" b="1" dirty="0"/>
              <a:t>Nutrients distribution overview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47F2962-DBAA-4B2D-9CAF-F4033429636F}"/>
              </a:ext>
            </a:extLst>
          </p:cNvPr>
          <p:cNvGrpSpPr/>
          <p:nvPr/>
        </p:nvGrpSpPr>
        <p:grpSpPr>
          <a:xfrm>
            <a:off x="677334" y="1420638"/>
            <a:ext cx="6645105" cy="3551339"/>
            <a:chOff x="677334" y="1695847"/>
            <a:chExt cx="6645105" cy="3551339"/>
          </a:xfrm>
        </p:grpSpPr>
        <p:pic>
          <p:nvPicPr>
            <p:cNvPr id="6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1B22726-8BDD-419E-B579-315503280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13" t="38658" r="48868" b="24000"/>
            <a:stretch/>
          </p:blipFill>
          <p:spPr>
            <a:xfrm>
              <a:off x="677334" y="2078188"/>
              <a:ext cx="6645105" cy="3168998"/>
            </a:xfrm>
            <a:prstGeom prst="rect">
              <a:avLst/>
            </a:prstGeom>
          </p:spPr>
        </p:pic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1B9462A7-6B1B-4244-8125-D4785EC6C9BE}"/>
                </a:ext>
              </a:extLst>
            </p:cNvPr>
            <p:cNvSpPr/>
            <p:nvPr/>
          </p:nvSpPr>
          <p:spPr>
            <a:xfrm rot="16200000">
              <a:off x="1007616" y="2632229"/>
              <a:ext cx="102981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5E9B88B-6275-4043-AF34-168371CB8B5A}"/>
                </a:ext>
              </a:extLst>
            </p:cNvPr>
            <p:cNvSpPr/>
            <p:nvPr/>
          </p:nvSpPr>
          <p:spPr>
            <a:xfrm rot="16200000">
              <a:off x="3552426" y="3245897"/>
              <a:ext cx="205740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38321AD-006B-4B42-ACE0-1034FE4EA029}"/>
                </a:ext>
              </a:extLst>
            </p:cNvPr>
            <p:cNvSpPr/>
            <p:nvPr/>
          </p:nvSpPr>
          <p:spPr>
            <a:xfrm rot="16200000">
              <a:off x="3136209" y="2799009"/>
              <a:ext cx="136337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88AC12D-820F-4D58-83AE-7FCA5B06EC09}"/>
                </a:ext>
              </a:extLst>
            </p:cNvPr>
            <p:cNvSpPr/>
            <p:nvPr/>
          </p:nvSpPr>
          <p:spPr>
            <a:xfrm rot="16200000">
              <a:off x="4576439" y="2885242"/>
              <a:ext cx="1535837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94B3E3A-6F56-4FCF-BF1E-C963D0ACB3C6}"/>
                </a:ext>
              </a:extLst>
            </p:cNvPr>
            <p:cNvSpPr/>
            <p:nvPr/>
          </p:nvSpPr>
          <p:spPr>
            <a:xfrm rot="16200000">
              <a:off x="1871924" y="3660835"/>
              <a:ext cx="827655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F3B0C2B-42BB-4A2F-A3B4-87678C559284}"/>
                </a:ext>
              </a:extLst>
            </p:cNvPr>
            <p:cNvSpPr/>
            <p:nvPr/>
          </p:nvSpPr>
          <p:spPr>
            <a:xfrm rot="16200000">
              <a:off x="6363810" y="3995600"/>
              <a:ext cx="102981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483763A-4C3A-48CA-A82B-8F15C02A9DF8}"/>
                </a:ext>
              </a:extLst>
            </p:cNvPr>
            <p:cNvSpPr/>
            <p:nvPr/>
          </p:nvSpPr>
          <p:spPr>
            <a:xfrm rot="16200000">
              <a:off x="5086040" y="3233320"/>
              <a:ext cx="2082555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5AADF33-E384-4F89-8C9B-B9D06ECFC317}"/>
                </a:ext>
              </a:extLst>
            </p:cNvPr>
            <p:cNvSpPr txBox="1"/>
            <p:nvPr/>
          </p:nvSpPr>
          <p:spPr>
            <a:xfrm rot="18933630">
              <a:off x="1244734" y="1695847"/>
              <a:ext cx="6190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Oil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Butter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4F5DD07-3DA1-4566-B8C4-4CC86B2861C9}"/>
                </a:ext>
              </a:extLst>
            </p:cNvPr>
            <p:cNvSpPr txBox="1"/>
            <p:nvPr/>
          </p:nvSpPr>
          <p:spPr>
            <a:xfrm rot="18933630">
              <a:off x="5278883" y="2009029"/>
              <a:ext cx="10422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Powder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Protein shake</a:t>
              </a:r>
              <a:endParaRPr lang="fr-F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94DF63B-C0F0-4278-9BD1-73B671751560}"/>
                </a:ext>
              </a:extLst>
            </p:cNvPr>
            <p:cNvSpPr txBox="1"/>
            <p:nvPr/>
          </p:nvSpPr>
          <p:spPr>
            <a:xfrm rot="18933630">
              <a:off x="2909574" y="2376748"/>
              <a:ext cx="81624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Chocolate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Sugar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Jam</a:t>
              </a:r>
              <a:endParaRPr lang="fr-F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D9E2AE2-AD5C-4BD0-8C9C-EF57564DD401}"/>
                </a:ext>
              </a:extLst>
            </p:cNvPr>
            <p:cNvSpPr txBox="1"/>
            <p:nvPr/>
          </p:nvSpPr>
          <p:spPr>
            <a:xfrm rot="18933630">
              <a:off x="2000053" y="2719979"/>
              <a:ext cx="872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Chocolate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Foie gras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Cheese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436E000-C33A-4B67-B73E-3010DEE6C19B}"/>
                </a:ext>
              </a:extLst>
            </p:cNvPr>
            <p:cNvSpPr txBox="1"/>
            <p:nvPr/>
          </p:nvSpPr>
          <p:spPr>
            <a:xfrm rot="18933630">
              <a:off x="6168848" y="2361062"/>
              <a:ext cx="9316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Salt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Stock cube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Soja sauce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46D3E5F-0FFC-451D-B3C1-27802713FE57}"/>
                </a:ext>
              </a:extLst>
            </p:cNvPr>
            <p:cNvSpPr txBox="1"/>
            <p:nvPr/>
          </p:nvSpPr>
          <p:spPr>
            <a:xfrm rot="18933630">
              <a:off x="3821893" y="3419295"/>
              <a:ext cx="7088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Organic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Peas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2A6EFADB-86B8-4D59-A1F0-97B7933A238D}"/>
              </a:ext>
            </a:extLst>
          </p:cNvPr>
          <p:cNvSpPr txBox="1"/>
          <p:nvPr/>
        </p:nvSpPr>
        <p:spPr>
          <a:xfrm>
            <a:off x="7718969" y="1535985"/>
            <a:ext cx="2653290" cy="4196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Over 265k products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Focus on 7 nutrients: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Fat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Saturated fat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Carbohydrates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Sugars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Fiber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Proteins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Salt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Sodium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CEA6E86-637C-45C2-8F6E-14A36E8DD003}"/>
              </a:ext>
            </a:extLst>
          </p:cNvPr>
          <p:cNvSpPr txBox="1"/>
          <p:nvPr/>
        </p:nvSpPr>
        <p:spPr>
          <a:xfrm>
            <a:off x="1186150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&gt;60</a:t>
            </a:r>
          </a:p>
          <a:p>
            <a:pPr algn="ctr"/>
            <a:r>
              <a:rPr lang="en-US" sz="1200" dirty="0"/>
              <a:t>3,000</a:t>
            </a:r>
            <a:endParaRPr lang="fr-FR" sz="12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771A267-F6D9-4DE8-8549-38B1DBBD78C1}"/>
              </a:ext>
            </a:extLst>
          </p:cNvPr>
          <p:cNvSpPr txBox="1"/>
          <p:nvPr/>
        </p:nvSpPr>
        <p:spPr>
          <a:xfrm>
            <a:off x="2005065" y="5062292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&gt;20</a:t>
            </a:r>
          </a:p>
          <a:p>
            <a:pPr algn="ctr"/>
            <a:r>
              <a:rPr lang="en-US" sz="1200" dirty="0"/>
              <a:t>7,000</a:t>
            </a:r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0DB2EF3-3F0E-47FB-96FA-812A0146D96B}"/>
              </a:ext>
            </a:extLst>
          </p:cNvPr>
          <p:cNvSpPr txBox="1"/>
          <p:nvPr/>
        </p:nvSpPr>
        <p:spPr>
          <a:xfrm>
            <a:off x="3535824" y="5060899"/>
            <a:ext cx="64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&gt;50</a:t>
            </a:r>
          </a:p>
          <a:p>
            <a:pPr algn="ctr"/>
            <a:r>
              <a:rPr lang="en-US" sz="1200" dirty="0"/>
              <a:t>19,000</a:t>
            </a:r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825070C-0958-4BB3-8634-AF201DA729B4}"/>
              </a:ext>
            </a:extLst>
          </p:cNvPr>
          <p:cNvSpPr txBox="1"/>
          <p:nvPr/>
        </p:nvSpPr>
        <p:spPr>
          <a:xfrm>
            <a:off x="5144054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&gt;35</a:t>
            </a:r>
          </a:p>
          <a:p>
            <a:pPr algn="ctr"/>
            <a:r>
              <a:rPr lang="en-US" sz="1200" dirty="0"/>
              <a:t>2,300</a:t>
            </a:r>
            <a:endParaRPr lang="fr-FR" sz="12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67DD803-4ABB-4D40-B8C7-9A06D325B210}"/>
              </a:ext>
            </a:extLst>
          </p:cNvPr>
          <p:cNvSpPr txBox="1"/>
          <p:nvPr/>
        </p:nvSpPr>
        <p:spPr>
          <a:xfrm>
            <a:off x="5846007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</a:t>
            </a:r>
          </a:p>
          <a:p>
            <a:pPr algn="ctr"/>
            <a:r>
              <a:rPr lang="en-US" sz="1200" dirty="0"/>
              <a:t>7,000</a:t>
            </a:r>
            <a:endParaRPr lang="fr-FR" sz="12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924E81E-6A46-4A07-B16E-B1E011FD7C96}"/>
              </a:ext>
            </a:extLst>
          </p:cNvPr>
          <p:cNvSpPr txBox="1"/>
          <p:nvPr/>
        </p:nvSpPr>
        <p:spPr>
          <a:xfrm>
            <a:off x="4354739" y="5060899"/>
            <a:ext cx="64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</a:t>
            </a:r>
          </a:p>
          <a:p>
            <a:pPr algn="ctr"/>
            <a:r>
              <a:rPr lang="en-US" sz="1200" dirty="0"/>
              <a:t>18,000</a:t>
            </a:r>
            <a:endParaRPr lang="fr-FR" sz="1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8B1E7E3-0917-4B94-8DD0-88BE9E64EE47}"/>
              </a:ext>
            </a:extLst>
          </p:cNvPr>
          <p:cNvSpPr txBox="1"/>
          <p:nvPr/>
        </p:nvSpPr>
        <p:spPr>
          <a:xfrm>
            <a:off x="267538" y="506089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u="sng" dirty="0"/>
              <a:t>Outliers:</a:t>
            </a:r>
          </a:p>
          <a:p>
            <a:pPr algn="ctr"/>
            <a:r>
              <a:rPr lang="en-US" sz="1200" u="sng" dirty="0"/>
              <a:t>Numbers:</a:t>
            </a:r>
            <a:endParaRPr lang="fr-FR" sz="1200" u="sng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D545AB6-B733-4681-8726-F2ABF617E27B}"/>
              </a:ext>
            </a:extLst>
          </p:cNvPr>
          <p:cNvSpPr txBox="1"/>
          <p:nvPr/>
        </p:nvSpPr>
        <p:spPr>
          <a:xfrm>
            <a:off x="1095123" y="5602115"/>
            <a:ext cx="9961381" cy="872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Outliers represent a small fraction of the number of products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are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observations (</a:t>
            </a:r>
            <a:r>
              <a:rPr lang="fr-FR" dirty="0" err="1"/>
              <a:t>sugar</a:t>
            </a:r>
            <a:r>
              <a:rPr lang="fr-FR" dirty="0"/>
              <a:t>=100, </a:t>
            </a:r>
            <a:r>
              <a:rPr lang="fr-FR" dirty="0" err="1"/>
              <a:t>salt</a:t>
            </a:r>
            <a:r>
              <a:rPr lang="fr-FR" dirty="0"/>
              <a:t>=100…), </a:t>
            </a:r>
            <a:r>
              <a:rPr lang="fr-FR" dirty="0" err="1"/>
              <a:t>some</a:t>
            </a:r>
            <a:r>
              <a:rPr lang="fr-FR" dirty="0"/>
              <a:t> are input </a:t>
            </a:r>
            <a:r>
              <a:rPr lang="fr-FR" dirty="0" err="1"/>
              <a:t>errors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31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7157"/>
          </a:xfrm>
        </p:spPr>
        <p:txBody>
          <a:bodyPr/>
          <a:lstStyle/>
          <a:p>
            <a:r>
              <a:rPr lang="en-GB" b="1" dirty="0"/>
              <a:t>Examples of erroneous data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E1F5896B-7D57-4991-8246-4670595C6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45711"/>
              </p:ext>
            </p:extLst>
          </p:nvPr>
        </p:nvGraphicFramePr>
        <p:xfrm>
          <a:off x="433375" y="2036709"/>
          <a:ext cx="10940309" cy="3028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1309256945"/>
                    </a:ext>
                  </a:extLst>
                </a:gridCol>
                <a:gridCol w="1025906">
                  <a:extLst>
                    <a:ext uri="{9D8B030D-6E8A-4147-A177-3AD203B41FA5}">
                      <a16:colId xmlns:a16="http://schemas.microsoft.com/office/drawing/2014/main" val="1579090539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437903363"/>
                    </a:ext>
                  </a:extLst>
                </a:gridCol>
                <a:gridCol w="344487">
                  <a:extLst>
                    <a:ext uri="{9D8B030D-6E8A-4147-A177-3AD203B41FA5}">
                      <a16:colId xmlns:a16="http://schemas.microsoft.com/office/drawing/2014/main" val="217983353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433066117"/>
                    </a:ext>
                  </a:extLst>
                </a:gridCol>
                <a:gridCol w="1433513">
                  <a:extLst>
                    <a:ext uri="{9D8B030D-6E8A-4147-A177-3AD203B41FA5}">
                      <a16:colId xmlns:a16="http://schemas.microsoft.com/office/drawing/2014/main" val="131250102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4447789"/>
                    </a:ext>
                  </a:extLst>
                </a:gridCol>
                <a:gridCol w="1386650">
                  <a:extLst>
                    <a:ext uri="{9D8B030D-6E8A-4147-A177-3AD203B41FA5}">
                      <a16:colId xmlns:a16="http://schemas.microsoft.com/office/drawing/2014/main" val="371691969"/>
                    </a:ext>
                  </a:extLst>
                </a:gridCol>
                <a:gridCol w="868363">
                  <a:extLst>
                    <a:ext uri="{9D8B030D-6E8A-4147-A177-3AD203B41FA5}">
                      <a16:colId xmlns:a16="http://schemas.microsoft.com/office/drawing/2014/main" val="3994093899"/>
                    </a:ext>
                  </a:extLst>
                </a:gridCol>
                <a:gridCol w="417513">
                  <a:extLst>
                    <a:ext uri="{9D8B030D-6E8A-4147-A177-3AD203B41FA5}">
                      <a16:colId xmlns:a16="http://schemas.microsoft.com/office/drawing/2014/main" val="1561426884"/>
                    </a:ext>
                  </a:extLst>
                </a:gridCol>
                <a:gridCol w="1415752">
                  <a:extLst>
                    <a:ext uri="{9D8B030D-6E8A-4147-A177-3AD203B41FA5}">
                      <a16:colId xmlns:a16="http://schemas.microsoft.com/office/drawing/2014/main" val="3921655695"/>
                    </a:ext>
                  </a:extLst>
                </a:gridCol>
              </a:tblGrid>
              <a:tr h="384997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Brands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saturated</a:t>
                      </a:r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-fat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carbohydrates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sugars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fiber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proteins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salt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Actual value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59372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Boudins blanc 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Maitre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Coq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3690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882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95411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Pistaches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grillees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 sec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Rochambeau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74212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Sauge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des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alpes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Ricola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96 </a:t>
                      </a:r>
                    </a:p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(value for polyols)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 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87178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Cream crackers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Morrissons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9.7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384551"/>
                  </a:ext>
                </a:extLst>
              </a:tr>
              <a:tr h="37666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Californian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almonds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Happy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Belly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fr-FR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7784383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709F85B7-D51F-4B32-BFA3-519053552EC2}"/>
              </a:ext>
            </a:extLst>
          </p:cNvPr>
          <p:cNvSpPr txBox="1"/>
          <p:nvPr/>
        </p:nvSpPr>
        <p:spPr>
          <a:xfrm>
            <a:off x="1180730" y="5521911"/>
            <a:ext cx="6077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Typo errors by users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Values input by mistake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Difficult to sort them out so we decided to keep them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433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287"/>
          </a:xfrm>
        </p:spPr>
        <p:txBody>
          <a:bodyPr/>
          <a:lstStyle/>
          <a:p>
            <a:r>
              <a:rPr lang="en-GB" b="1"/>
              <a:t>Correlation Matrix </a:t>
            </a:r>
            <a:r>
              <a:rPr lang="en-GB" b="1" err="1"/>
              <a:t>Heatmap</a:t>
            </a:r>
            <a:endParaRPr lang="en-GB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1431" y="1648891"/>
            <a:ext cx="4644648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Perfect positive correlation 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Salt &amp; sodium</a:t>
            </a:r>
          </a:p>
          <a:p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Strong positive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Energy, fat and saturated fat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strong positive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Carbohydrates &amp; sugars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Medium positive correlation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Carbohydrates &amp;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fibers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Weak positive correlation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Proteins &amp; salt/sodium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    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Sugars &amp;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fibers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872631-F1CD-4930-9725-51896CDF2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2" t="35209" r="56618" b="20098"/>
          <a:stretch/>
        </p:blipFill>
        <p:spPr>
          <a:xfrm>
            <a:off x="397771" y="1882200"/>
            <a:ext cx="5297596" cy="36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36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27F3AD-6DFE-4D79-84A6-EA687600DFF6}"/>
              </a:ext>
            </a:extLst>
          </p:cNvPr>
          <p:cNvGrpSpPr/>
          <p:nvPr/>
        </p:nvGrpSpPr>
        <p:grpSpPr>
          <a:xfrm>
            <a:off x="784303" y="609601"/>
            <a:ext cx="6202423" cy="5954488"/>
            <a:chOff x="784303" y="1310037"/>
            <a:chExt cx="5195929" cy="5254051"/>
          </a:xfrm>
        </p:grpSpPr>
        <p:pic>
          <p:nvPicPr>
            <p:cNvPr id="5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FA3810D-00F9-440B-ADF6-F9828FBB4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53" t="21123" r="22377" b="15281"/>
            <a:stretch/>
          </p:blipFill>
          <p:spPr>
            <a:xfrm>
              <a:off x="784303" y="3939865"/>
              <a:ext cx="5195929" cy="2624223"/>
            </a:xfrm>
            <a:prstGeom prst="rect">
              <a:avLst/>
            </a:prstGeom>
          </p:spPr>
        </p:pic>
        <p:pic>
          <p:nvPicPr>
            <p:cNvPr id="6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039E221-1953-435A-8480-A1119BDF8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36" t="25106" r="56699" b="14042"/>
            <a:stretch/>
          </p:blipFill>
          <p:spPr>
            <a:xfrm>
              <a:off x="788847" y="1310037"/>
              <a:ext cx="2731189" cy="26293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pPr algn="ctr"/>
            <a:r>
              <a:rPr lang="en-GB" b="1"/>
              <a:t>Multivariate Analysis</a:t>
            </a:r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14AFCCF-AE62-472B-A94E-4482BD4B1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58" t="55058" r="17191" b="35896"/>
          <a:stretch/>
        </p:blipFill>
        <p:spPr>
          <a:xfrm>
            <a:off x="4633207" y="2332046"/>
            <a:ext cx="1105956" cy="11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2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/>
          <a:lstStyle/>
          <a:p>
            <a:r>
              <a:rPr lang="en-GB" b="1" dirty="0"/>
              <a:t>Multivariate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5658"/>
            <a:ext cx="9971616" cy="49187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Linear regression vs. Dummy regression (baseline)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Coefficient of determination: </a:t>
            </a:r>
            <a:r>
              <a:rPr lang="en-US" dirty="0"/>
              <a:t>how well the regression model fits the actual data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R2 = 0.65, scattered data between actual &amp; forecasts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60B594-5E5D-4CB6-8729-42083D621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9" t="46593" r="50777" b="38382"/>
          <a:stretch/>
        </p:blipFill>
        <p:spPr>
          <a:xfrm>
            <a:off x="6945236" y="4740676"/>
            <a:ext cx="3977109" cy="1470148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7EBF021D-A416-4934-939D-0F329E4CA8A3}"/>
              </a:ext>
            </a:extLst>
          </p:cNvPr>
          <p:cNvGrpSpPr/>
          <p:nvPr/>
        </p:nvGrpSpPr>
        <p:grpSpPr>
          <a:xfrm>
            <a:off x="754602" y="2919108"/>
            <a:ext cx="7982062" cy="3662667"/>
            <a:chOff x="754602" y="2585733"/>
            <a:chExt cx="7982062" cy="366266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448E08E-F902-4649-A160-71D9E2265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05" t="52038" r="40947" b="11845"/>
            <a:stretch/>
          </p:blipFill>
          <p:spPr>
            <a:xfrm>
              <a:off x="754602" y="2585733"/>
              <a:ext cx="5868140" cy="3662667"/>
            </a:xfrm>
            <a:prstGeom prst="rect">
              <a:avLst/>
            </a:prstGeom>
          </p:spPr>
        </p:pic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9173C61F-D582-451E-A296-10F6A611F4CE}"/>
                </a:ext>
              </a:extLst>
            </p:cNvPr>
            <p:cNvCxnSpPr/>
            <p:nvPr/>
          </p:nvCxnSpPr>
          <p:spPr>
            <a:xfrm flipH="1">
              <a:off x="6365289" y="4225771"/>
              <a:ext cx="612560" cy="514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453A8FAE-8242-4FD9-B8B7-81ED556FD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4071" y="3773010"/>
              <a:ext cx="1673778" cy="5518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1CB72AE-CABE-4342-9139-35954248B950}"/>
                </a:ext>
              </a:extLst>
            </p:cNvPr>
            <p:cNvSpPr txBox="1"/>
            <p:nvPr/>
          </p:nvSpPr>
          <p:spPr>
            <a:xfrm>
              <a:off x="7032786" y="4018228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Baseline</a:t>
              </a:r>
              <a:endParaRPr lang="fr-FR" sz="1600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169A0C3-9C87-426F-811D-38BE75AC117B}"/>
                </a:ext>
              </a:extLst>
            </p:cNvPr>
            <p:cNvSpPr txBox="1"/>
            <p:nvPr/>
          </p:nvSpPr>
          <p:spPr>
            <a:xfrm>
              <a:off x="6977849" y="3535974"/>
              <a:ext cx="1758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Linear regression</a:t>
              </a:r>
              <a:endParaRPr lang="fr-F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29118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FBF35-D4A2-48AF-9845-0E5D4AAA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950"/>
          </a:xfrm>
        </p:spPr>
        <p:txBody>
          <a:bodyPr/>
          <a:lstStyle/>
          <a:p>
            <a:r>
              <a:rPr lang="en-US" b="1" dirty="0"/>
              <a:t>Second regression: </a:t>
            </a:r>
            <a:r>
              <a:rPr lang="en-US" sz="3200" b="1" i="1" dirty="0"/>
              <a:t>One Hot Encoding</a:t>
            </a:r>
            <a:endParaRPr lang="fr-FR" b="1" i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56C7A7-6AAC-4E5F-8F5D-D0134425F41F}"/>
              </a:ext>
            </a:extLst>
          </p:cNvPr>
          <p:cNvSpPr txBox="1"/>
          <p:nvPr/>
        </p:nvSpPr>
        <p:spPr>
          <a:xfrm>
            <a:off x="677334" y="1589697"/>
            <a:ext cx="7587911" cy="166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ANOVA performed showed PPNS groups have an impact on </a:t>
            </a:r>
            <a:r>
              <a:rPr lang="en-US" dirty="0" err="1"/>
              <a:t>Nutriscore</a:t>
            </a:r>
            <a:endParaRPr lang="en-US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Incorporation of categorical values PNNS Group 1 &amp; 2 into regression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Increases the coefficient of determination to 0.83 </a:t>
            </a: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E2D5F24-8E0E-48D0-830F-9397CC9E0343}"/>
              </a:ext>
            </a:extLst>
          </p:cNvPr>
          <p:cNvGrpSpPr/>
          <p:nvPr/>
        </p:nvGrpSpPr>
        <p:grpSpPr>
          <a:xfrm>
            <a:off x="1342048" y="3881541"/>
            <a:ext cx="7476564" cy="2147784"/>
            <a:chOff x="1616769" y="3441384"/>
            <a:chExt cx="7476564" cy="2147784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0EAEF54-F4D9-46CE-B342-6F78E032E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26" t="61225" r="33648" b="23945"/>
            <a:stretch/>
          </p:blipFill>
          <p:spPr>
            <a:xfrm>
              <a:off x="1616769" y="4030956"/>
              <a:ext cx="7476564" cy="155821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C6D0D664-B1AE-4502-991E-1A56AD724580}"/>
                </a:ext>
              </a:extLst>
            </p:cNvPr>
            <p:cNvSpPr txBox="1"/>
            <p:nvPr/>
          </p:nvSpPr>
          <p:spPr>
            <a:xfrm>
              <a:off x="3136553" y="3441384"/>
              <a:ext cx="4251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Summary of the different regressions performed</a:t>
              </a:r>
              <a:endParaRPr lang="fr-FR" sz="14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EA57CD8-0B40-4E2E-9DA4-C99612899CA6}"/>
                </a:ext>
              </a:extLst>
            </p:cNvPr>
            <p:cNvSpPr txBox="1"/>
            <p:nvPr/>
          </p:nvSpPr>
          <p:spPr>
            <a:xfrm>
              <a:off x="5903651" y="3723179"/>
              <a:ext cx="3000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One Hot Encoding</a:t>
              </a:r>
              <a:endParaRPr lang="fr-FR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3179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0C7A75-FCA9-42BD-9D1D-2690D121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fr-FR" b="1" dirty="0" err="1"/>
              <a:t>Outliers</a:t>
            </a:r>
            <a:r>
              <a:rPr lang="fr-FR" b="1" dirty="0"/>
              <a:t> impact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9B4388-7BB8-456E-9526-20D6DD1E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6" t="44861" r="25000" b="10139"/>
          <a:stretch/>
        </p:blipFill>
        <p:spPr>
          <a:xfrm>
            <a:off x="6096000" y="3113401"/>
            <a:ext cx="5609279" cy="25888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B7C8131-4DF0-4EF5-BA1E-DBB9B1AAB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2" t="34028" r="25000" b="20278"/>
          <a:stretch/>
        </p:blipFill>
        <p:spPr>
          <a:xfrm>
            <a:off x="399671" y="3113401"/>
            <a:ext cx="5555582" cy="261112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72AF837-A77E-476A-BCE5-67A8CA5B4C64}"/>
              </a:ext>
            </a:extLst>
          </p:cNvPr>
          <p:cNvSpPr txBox="1"/>
          <p:nvPr/>
        </p:nvSpPr>
        <p:spPr>
          <a:xfrm>
            <a:off x="752475" y="1619250"/>
            <a:ext cx="3592650" cy="83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Scattered data due to outliers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Interquartile range method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73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79304-6745-44DD-BA57-A0F3D500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350"/>
          </a:xfrm>
        </p:spPr>
        <p:txBody>
          <a:bodyPr/>
          <a:lstStyle/>
          <a:p>
            <a:r>
              <a:rPr lang="fr-FR" b="1" dirty="0" err="1"/>
              <a:t>Regression</a:t>
            </a:r>
            <a:r>
              <a:rPr lang="fr-FR" b="1" dirty="0"/>
              <a:t> </a:t>
            </a:r>
            <a:r>
              <a:rPr lang="fr-FR" b="1" dirty="0" err="1"/>
              <a:t>improvement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B8139-2C15-44CB-B5B7-BA8D318FB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3" t="41389" r="38906" b="12778"/>
          <a:stretch/>
        </p:blipFill>
        <p:spPr>
          <a:xfrm>
            <a:off x="5292633" y="1686622"/>
            <a:ext cx="5576711" cy="3136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5FE284-B395-43D0-B255-AE0909D58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4" t="28147" r="38828" b="26112"/>
          <a:stretch/>
        </p:blipFill>
        <p:spPr>
          <a:xfrm>
            <a:off x="639495" y="1708584"/>
            <a:ext cx="5038724" cy="3136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123E727-7182-4567-8D41-EE3E88F23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22" y="4924196"/>
            <a:ext cx="4865497" cy="10151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4B1065-7E36-4986-A7BF-AD4D43F503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64" t="57083" r="30235" b="24445"/>
          <a:stretch/>
        </p:blipFill>
        <p:spPr>
          <a:xfrm>
            <a:off x="5772150" y="4952434"/>
            <a:ext cx="5097194" cy="101513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D0762F4-FA36-4609-979B-B32F84127FB8}"/>
              </a:ext>
            </a:extLst>
          </p:cNvPr>
          <p:cNvSpPr txBox="1"/>
          <p:nvPr/>
        </p:nvSpPr>
        <p:spPr>
          <a:xfrm>
            <a:off x="1883475" y="6191250"/>
            <a:ext cx="255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R²</a:t>
            </a:r>
            <a:r>
              <a:rPr lang="fr-FR" dirty="0"/>
              <a:t> = 0.83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719FE7-4AE2-414A-8983-5D8257780560}"/>
              </a:ext>
            </a:extLst>
          </p:cNvPr>
          <p:cNvSpPr txBox="1"/>
          <p:nvPr/>
        </p:nvSpPr>
        <p:spPr>
          <a:xfrm>
            <a:off x="6657975" y="6191250"/>
            <a:ext cx="287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R²</a:t>
            </a:r>
            <a:r>
              <a:rPr lang="fr-FR" dirty="0"/>
              <a:t> = 0.93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81911BA-B603-4B9B-A5B4-CF49D14A928D}"/>
              </a:ext>
            </a:extLst>
          </p:cNvPr>
          <p:cNvCxnSpPr/>
          <p:nvPr/>
        </p:nvCxnSpPr>
        <p:spPr>
          <a:xfrm>
            <a:off x="10483758" y="5958378"/>
            <a:ext cx="385586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4C96016-FC98-492A-8509-75F5422E3511}"/>
              </a:ext>
            </a:extLst>
          </p:cNvPr>
          <p:cNvCxnSpPr/>
          <p:nvPr/>
        </p:nvCxnSpPr>
        <p:spPr>
          <a:xfrm>
            <a:off x="5264058" y="5948853"/>
            <a:ext cx="385586" cy="0"/>
          </a:xfrm>
          <a:prstGeom prst="line">
            <a:avLst/>
          </a:prstGeom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256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4197"/>
          </a:xfrm>
        </p:spPr>
        <p:txBody>
          <a:bodyPr/>
          <a:lstStyle/>
          <a:p>
            <a:pPr algn="ctr"/>
            <a:r>
              <a:rPr lang="en-GB" b="1" dirty="0" err="1"/>
              <a:t>NutriSteph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69" y="1447919"/>
            <a:ext cx="9803098" cy="540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Application that returns the </a:t>
            </a:r>
            <a:r>
              <a:rPr lang="en-GB" sz="2400" dirty="0" err="1"/>
              <a:t>Nutriscore</a:t>
            </a:r>
            <a:r>
              <a:rPr lang="en-GB" sz="2400" dirty="0"/>
              <a:t> &amp; </a:t>
            </a:r>
            <a:r>
              <a:rPr lang="en-GB" sz="2400" dirty="0" err="1"/>
              <a:t>Nutrigrade</a:t>
            </a:r>
            <a:r>
              <a:rPr lang="en-GB" sz="2400" dirty="0"/>
              <a:t> of products</a:t>
            </a:r>
          </a:p>
          <a:p>
            <a:pPr marL="0" indent="0" algn="ctr">
              <a:buNone/>
            </a:pPr>
            <a:endParaRPr lang="en-GB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403797"/>
            <a:ext cx="8596668" cy="1923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9DF2F8-731B-49E5-AEB1-1DE5C6BF9310}"/>
              </a:ext>
            </a:extLst>
          </p:cNvPr>
          <p:cNvSpPr txBox="1">
            <a:spLocks/>
          </p:cNvSpPr>
          <p:nvPr/>
        </p:nvSpPr>
        <p:spPr>
          <a:xfrm>
            <a:off x="820209" y="2156391"/>
            <a:ext cx="8596668" cy="79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b="1" dirty="0"/>
              <a:t>What’s new?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D50681-5AA0-459A-9014-9C43350FD10F}"/>
              </a:ext>
            </a:extLst>
          </p:cNvPr>
          <p:cNvSpPr txBox="1">
            <a:spLocks/>
          </p:cNvSpPr>
          <p:nvPr/>
        </p:nvSpPr>
        <p:spPr>
          <a:xfrm>
            <a:off x="474169" y="3026868"/>
            <a:ext cx="10050956" cy="354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No need for a food database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Works for non-referenced products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Works for any product across the globe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Just take a picture of the list of ingredients on the product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Integrated algorithm: Ingredients					</a:t>
            </a:r>
            <a:r>
              <a:rPr lang="en-GB" sz="2400" dirty="0" err="1"/>
              <a:t>Nutriscore</a:t>
            </a:r>
            <a:r>
              <a:rPr lang="en-GB" sz="2400" dirty="0"/>
              <a:t>/grade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Integrated dictionary/translator to grade any product in the world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Users language choice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 algn="ctr"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  <p:sp>
        <p:nvSpPr>
          <p:cNvPr id="9" name="Flèche : droite rayée 8">
            <a:extLst>
              <a:ext uri="{FF2B5EF4-FFF2-40B4-BE49-F238E27FC236}">
                <a16:creationId xmlns:a16="http://schemas.microsoft.com/office/drawing/2014/main" id="{632C6685-861F-4CF6-88D5-402532B2E386}"/>
              </a:ext>
            </a:extLst>
          </p:cNvPr>
          <p:cNvSpPr/>
          <p:nvPr/>
        </p:nvSpPr>
        <p:spPr>
          <a:xfrm>
            <a:off x="5810250" y="5086350"/>
            <a:ext cx="1352549" cy="209550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92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DF6D6-07D4-4B19-A8B1-DC9FB7A5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Discussions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90A76F-FAAE-4EBC-81E9-1551D71E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AEF724-5808-40C1-BA61-406D27DC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96788"/>
            <a:ext cx="8862451" cy="4809699"/>
          </a:xfrm>
        </p:spPr>
        <p:txBody>
          <a:bodyPr/>
          <a:lstStyle/>
          <a:p>
            <a:r>
              <a:rPr lang="en-GB" dirty="0" err="1"/>
              <a:t>Datbase</a:t>
            </a:r>
            <a:r>
              <a:rPr lang="en-GB" dirty="0"/>
              <a:t> In-depth cleaning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621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EB7A4-52F5-4021-94F4-087BE850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573B5B-D01C-4E27-BE04-F9E1039E2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DC3DC5-C931-483B-9B55-9E06BE77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5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8E4B-AA04-4815-A658-1E5D04F9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372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App Scientific Process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88616-1A23-4A35-9C49-9015A5CD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5780" y="6866986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dirty="0"/>
              <a:t>3</a:t>
            </a:fld>
            <a:endParaRPr lang="en-US"/>
          </a:p>
        </p:txBody>
      </p:sp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8E433C73-3EBB-4FF6-8A45-50A0173E0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877465"/>
              </p:ext>
            </p:extLst>
          </p:nvPr>
        </p:nvGraphicFramePr>
        <p:xfrm>
          <a:off x="6547806" y="2820098"/>
          <a:ext cx="3475464" cy="2942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7" name="TextBox 196">
            <a:extLst>
              <a:ext uri="{FF2B5EF4-FFF2-40B4-BE49-F238E27FC236}">
                <a16:creationId xmlns:a16="http://schemas.microsoft.com/office/drawing/2014/main" id="{56C8FCD7-DBB4-4D1F-83E6-DF95516BE119}"/>
              </a:ext>
            </a:extLst>
          </p:cNvPr>
          <p:cNvSpPr txBox="1"/>
          <p:nvPr/>
        </p:nvSpPr>
        <p:spPr>
          <a:xfrm>
            <a:off x="6356652" y="3811184"/>
            <a:ext cx="12756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Dummy Regression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6B41D46-058D-4B60-93AA-A447DFE70E3C}"/>
              </a:ext>
            </a:extLst>
          </p:cNvPr>
          <p:cNvSpPr txBox="1"/>
          <p:nvPr/>
        </p:nvSpPr>
        <p:spPr>
          <a:xfrm>
            <a:off x="8933383" y="3846280"/>
            <a:ext cx="12198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Hot Encoding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C0138DB4-B441-494D-A76D-10FEB6BDDEEF}"/>
              </a:ext>
            </a:extLst>
          </p:cNvPr>
          <p:cNvSpPr txBox="1"/>
          <p:nvPr/>
        </p:nvSpPr>
        <p:spPr>
          <a:xfrm>
            <a:off x="7680803" y="3886633"/>
            <a:ext cx="12198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+mn-lt"/>
                <a:cs typeface="+mn-lt"/>
              </a:rPr>
              <a:t>R</a:t>
            </a:r>
            <a:r>
              <a:rPr lang="en-US" b="1" baseline="30000" dirty="0">
                <a:ea typeface="+mn-lt"/>
                <a:cs typeface="+mn-lt"/>
              </a:rPr>
              <a:t>2</a:t>
            </a:r>
          </a:p>
          <a:p>
            <a:pPr algn="ctr"/>
            <a:r>
              <a:rPr lang="en-US" b="1" baseline="30000" dirty="0">
                <a:ea typeface="+mn-lt"/>
                <a:cs typeface="+mn-lt"/>
              </a:rPr>
              <a:t>Coef. </a:t>
            </a:r>
          </a:p>
          <a:p>
            <a:pPr algn="ctr"/>
            <a:r>
              <a:rPr lang="en-US" b="1" baseline="30000" dirty="0">
                <a:ea typeface="+mn-lt"/>
                <a:cs typeface="+mn-lt"/>
              </a:rPr>
              <a:t>of determination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D0E69D-4FD8-4408-A131-BE8A3655BDEF}"/>
              </a:ext>
            </a:extLst>
          </p:cNvPr>
          <p:cNvSpPr txBox="1"/>
          <p:nvPr/>
        </p:nvSpPr>
        <p:spPr>
          <a:xfrm>
            <a:off x="2617485" y="4076066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Uni/Multivariate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Analysis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 tests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683F07C-D266-43FA-BB83-0E8CA8BBBB28}"/>
              </a:ext>
            </a:extLst>
          </p:cNvPr>
          <p:cNvSpPr txBox="1"/>
          <p:nvPr/>
        </p:nvSpPr>
        <p:spPr>
          <a:xfrm>
            <a:off x="7210625" y="570549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1F91A740-8A2C-49AA-AE99-2B2F4D970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841012"/>
              </p:ext>
            </p:extLst>
          </p:nvPr>
        </p:nvGraphicFramePr>
        <p:xfrm>
          <a:off x="-720080" y="3388296"/>
          <a:ext cx="4786053" cy="3287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F1E0E629-04D3-4A86-9D15-92D0CCF0993E}"/>
              </a:ext>
            </a:extLst>
          </p:cNvPr>
          <p:cNvSpPr txBox="1"/>
          <p:nvPr/>
        </p:nvSpPr>
        <p:spPr>
          <a:xfrm>
            <a:off x="2114783" y="227317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70DC602B-5454-4C2D-85B7-53B2E9673FFF}"/>
              </a:ext>
            </a:extLst>
          </p:cNvPr>
          <p:cNvSpPr/>
          <p:nvPr/>
        </p:nvSpPr>
        <p:spPr>
          <a:xfrm rot="5400000">
            <a:off x="2385254" y="2849690"/>
            <a:ext cx="639248" cy="3656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51F3B-AB27-4E37-96CF-E6667ADA9156}"/>
              </a:ext>
            </a:extLst>
          </p:cNvPr>
          <p:cNvSpPr txBox="1"/>
          <p:nvPr/>
        </p:nvSpPr>
        <p:spPr>
          <a:xfrm>
            <a:off x="1976925" y="2785953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    cleaning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lèche : courbe vers le haut 9">
            <a:extLst>
              <a:ext uri="{FF2B5EF4-FFF2-40B4-BE49-F238E27FC236}">
                <a16:creationId xmlns:a16="http://schemas.microsoft.com/office/drawing/2014/main" id="{01541C71-DB6D-479D-825F-68331B30EBE6}"/>
              </a:ext>
            </a:extLst>
          </p:cNvPr>
          <p:cNvSpPr/>
          <p:nvPr/>
        </p:nvSpPr>
        <p:spPr>
          <a:xfrm>
            <a:off x="5098177" y="5963347"/>
            <a:ext cx="1506779" cy="6922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1F7E68A-F7BD-4719-AA70-BB3E43987739}"/>
              </a:ext>
            </a:extLst>
          </p:cNvPr>
          <p:cNvSpPr/>
          <p:nvPr/>
        </p:nvSpPr>
        <p:spPr>
          <a:xfrm>
            <a:off x="6125603" y="2618914"/>
            <a:ext cx="4255364" cy="402158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CA8F938-C315-4980-96CC-E39477AD4ECB}"/>
              </a:ext>
            </a:extLst>
          </p:cNvPr>
          <p:cNvSpPr/>
          <p:nvPr/>
        </p:nvSpPr>
        <p:spPr>
          <a:xfrm>
            <a:off x="677333" y="3388297"/>
            <a:ext cx="4363693" cy="340312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3557502-1EB6-4833-80FC-7603D3580F1E}"/>
              </a:ext>
            </a:extLst>
          </p:cNvPr>
          <p:cNvSpPr txBox="1"/>
          <p:nvPr/>
        </p:nvSpPr>
        <p:spPr>
          <a:xfrm>
            <a:off x="4783767" y="160506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Connecteur : en arc 18">
            <a:extLst>
              <a:ext uri="{FF2B5EF4-FFF2-40B4-BE49-F238E27FC236}">
                <a16:creationId xmlns:a16="http://schemas.microsoft.com/office/drawing/2014/main" id="{657D9265-2BBF-4849-A5B1-1CFCE9CC7D10}"/>
              </a:ext>
            </a:extLst>
          </p:cNvPr>
          <p:cNvCxnSpPr>
            <a:cxnSpLocks/>
          </p:cNvCxnSpPr>
          <p:nvPr/>
        </p:nvCxnSpPr>
        <p:spPr>
          <a:xfrm rot="10800000">
            <a:off x="5832890" y="1851633"/>
            <a:ext cx="1270740" cy="968467"/>
          </a:xfrm>
          <a:prstGeom prst="curvedConnector3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B9943246-9189-4C26-B7FC-CC538047EF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13174" y="1867736"/>
            <a:ext cx="996927" cy="771231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82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9575-2370-44FE-AD22-B44D55D6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548" y="2260600"/>
            <a:ext cx="7344810" cy="207372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/>
              <a:t>Dataset </a:t>
            </a:r>
            <a:br>
              <a:rPr lang="en-US" sz="6000" b="1"/>
            </a:br>
            <a:r>
              <a:rPr lang="en-US" sz="6000" b="1"/>
              <a:t>Overview &amp; Cleaning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46C20-7F83-45E2-BDD5-5D7C8D3D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154"/>
          </a:xfrm>
        </p:spPr>
        <p:txBody>
          <a:bodyPr/>
          <a:lstStyle/>
          <a:p>
            <a:r>
              <a:rPr lang="en-GB" b="1"/>
              <a:t>Data set available 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514" y="1533520"/>
            <a:ext cx="5152373" cy="92333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Loading the data into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dataframe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df_data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pd.read_csv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("OpenFoodFacts.csv")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df_data.head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(5)</a:t>
            </a:r>
          </a:p>
        </p:txBody>
      </p:sp>
      <p:pic>
        <p:nvPicPr>
          <p:cNvPr id="7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3E93AE-F3D1-49B7-858F-5C5E2D019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6" t="36273" r="11671" b="19800"/>
          <a:stretch/>
        </p:blipFill>
        <p:spPr>
          <a:xfrm>
            <a:off x="298536" y="2490463"/>
            <a:ext cx="9093880" cy="2755990"/>
          </a:xfrm>
          <a:prstGeom prst="rect">
            <a:avLst/>
          </a:prstGeom>
        </p:spPr>
      </p:pic>
      <p:pic>
        <p:nvPicPr>
          <p:cNvPr id="10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BABCF5-A145-46C2-801D-2B8DAA067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0" t="42699" r="77861" b="33628"/>
          <a:stretch/>
        </p:blipFill>
        <p:spPr>
          <a:xfrm>
            <a:off x="9630427" y="4452873"/>
            <a:ext cx="2202229" cy="2233379"/>
          </a:xfrm>
          <a:prstGeom prst="rect">
            <a:avLst/>
          </a:prstGeom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01A6DF3C-7CE3-4562-A382-A2F990308DCF}"/>
              </a:ext>
            </a:extLst>
          </p:cNvPr>
          <p:cNvSpPr/>
          <p:nvPr/>
        </p:nvSpPr>
        <p:spPr>
          <a:xfrm rot="2400000">
            <a:off x="7751038" y="5609741"/>
            <a:ext cx="1604210" cy="75197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97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/>
          <a:lstStyle/>
          <a:p>
            <a:r>
              <a:rPr lang="en-GB" b="1"/>
              <a:t>Data cleaning Phase 1: </a:t>
            </a:r>
            <a:r>
              <a:rPr lang="en-GB" sz="3200" b="1" i="1"/>
              <a:t>Filling rate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86853" y="2918634"/>
            <a:ext cx="3753704" cy="1781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Removal of all columns with a filling rate &lt; 25%</a:t>
            </a:r>
            <a:endParaRPr lang="en-US" dirty="0"/>
          </a:p>
          <a:p>
            <a:r>
              <a:rPr lang="en-GB" dirty="0"/>
              <a:t>25% to keep </a:t>
            </a:r>
            <a:r>
              <a:rPr lang="en-GB" dirty="0" err="1"/>
              <a:t>Fibers</a:t>
            </a:r>
            <a:r>
              <a:rPr lang="en-GB" dirty="0"/>
              <a:t> category</a:t>
            </a:r>
          </a:p>
          <a:p>
            <a:r>
              <a:rPr lang="en-GB" dirty="0" err="1"/>
              <a:t>Dataframe</a:t>
            </a:r>
            <a:r>
              <a:rPr lang="en-GB" dirty="0"/>
              <a:t> attributes reduction: 186 to 52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F6BE64-D24B-4A5A-B128-F70BD1F17F06}"/>
              </a:ext>
            </a:extLst>
          </p:cNvPr>
          <p:cNvGrpSpPr/>
          <p:nvPr/>
        </p:nvGrpSpPr>
        <p:grpSpPr>
          <a:xfrm>
            <a:off x="308976" y="1840466"/>
            <a:ext cx="7963021" cy="4439007"/>
            <a:chOff x="1290181" y="2289315"/>
            <a:chExt cx="7963021" cy="4439007"/>
          </a:xfrm>
        </p:grpSpPr>
        <p:pic>
          <p:nvPicPr>
            <p:cNvPr id="8" name="Picture 8" descr="Chart&#10;&#10;Description automatically generated">
              <a:extLst>
                <a:ext uri="{FF2B5EF4-FFF2-40B4-BE49-F238E27FC236}">
                  <a16:creationId xmlns:a16="http://schemas.microsoft.com/office/drawing/2014/main" id="{304DA856-DD7A-4C08-9AB1-756D53261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87" t="24278" r="18373" b="9338"/>
            <a:stretch/>
          </p:blipFill>
          <p:spPr>
            <a:xfrm>
              <a:off x="1290181" y="2289315"/>
              <a:ext cx="7900315" cy="4080144"/>
            </a:xfrm>
            <a:prstGeom prst="rect">
              <a:avLst/>
            </a:prstGeom>
          </p:spPr>
        </p:pic>
        <p:pic>
          <p:nvPicPr>
            <p:cNvPr id="11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7658DE3-BF5F-46CA-B47D-DA52CF968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534" t="61618" r="18044" b="31941"/>
            <a:stretch/>
          </p:blipFill>
          <p:spPr>
            <a:xfrm>
              <a:off x="1645084" y="6371276"/>
              <a:ext cx="7608118" cy="357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15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/>
          <a:lstStyle/>
          <a:p>
            <a:r>
              <a:rPr lang="en-GB" b="1"/>
              <a:t>Data cleaning Phase 2: </a:t>
            </a:r>
            <a:r>
              <a:rPr lang="en-GB" sz="3200" b="1" i="1"/>
              <a:t>Country name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46771" y="2000059"/>
            <a:ext cx="3753704" cy="3451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Different countries</a:t>
            </a:r>
          </a:p>
          <a:p>
            <a:r>
              <a:rPr lang="en-GB"/>
              <a:t>Different input</a:t>
            </a:r>
          </a:p>
          <a:p>
            <a:r>
              <a:rPr lang="en-GB"/>
              <a:t>Split strings by ",", stack and join</a:t>
            </a:r>
          </a:p>
          <a:p>
            <a:r>
              <a:rPr lang="en-GB"/>
              <a:t>816k+ products in France</a:t>
            </a:r>
          </a:p>
          <a:p>
            <a:r>
              <a:rPr lang="en-GB"/>
              <a:t>Dataframe tuples reduction 185k+ to 816k+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286D0E3-D296-4F32-BED2-FAAB74271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" t="26900" r="43716" b="31189"/>
          <a:stretch/>
        </p:blipFill>
        <p:spPr>
          <a:xfrm>
            <a:off x="486428" y="1780654"/>
            <a:ext cx="7128415" cy="3527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BE870-A6C0-453D-A7A3-8D89CBB3B9C4}"/>
              </a:ext>
            </a:extLst>
          </p:cNvPr>
          <p:cNvSpPr txBox="1"/>
          <p:nvPr/>
        </p:nvSpPr>
        <p:spPr>
          <a:xfrm>
            <a:off x="2337691" y="5595927"/>
            <a:ext cx="560762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24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Focus on products available in France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64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03133" cy="845713"/>
          </a:xfrm>
        </p:spPr>
        <p:txBody>
          <a:bodyPr/>
          <a:lstStyle/>
          <a:p>
            <a:r>
              <a:rPr lang="en-GB" b="1"/>
              <a:t>Data cleaning Phase 3/4 </a:t>
            </a:r>
            <a:endParaRPr lang="en-GB" sz="3200" b="1" i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8607" y="1718223"/>
            <a:ext cx="9588745" cy="96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Focus on </a:t>
            </a:r>
            <a:r>
              <a:rPr lang="en-GB" dirty="0" err="1"/>
              <a:t>Nutriscore</a:t>
            </a:r>
            <a:r>
              <a:rPr lang="en-GB" dirty="0"/>
              <a:t>: Removal of all products with no </a:t>
            </a:r>
            <a:r>
              <a:rPr lang="en-GB" dirty="0" err="1"/>
              <a:t>Nutriscore</a:t>
            </a:r>
            <a:r>
              <a:rPr lang="en-GB" dirty="0"/>
              <a:t> information (Phase 3)</a:t>
            </a:r>
            <a:endParaRPr lang="en-US" dirty="0"/>
          </a:p>
          <a:p>
            <a:r>
              <a:rPr lang="en-GB" dirty="0"/>
              <a:t>Removal of redundant products categories (Phase 4): </a:t>
            </a:r>
          </a:p>
          <a:p>
            <a:endParaRPr lang="en-GB" dirty="0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7E9745-BD6D-4D79-8FC3-2DCA595BE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8" t="46631" r="2143" b="39043"/>
          <a:stretch/>
        </p:blipFill>
        <p:spPr>
          <a:xfrm>
            <a:off x="778701" y="2678353"/>
            <a:ext cx="9252888" cy="8431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1D6070-184A-436C-AE9A-ACC7B7086830}"/>
              </a:ext>
            </a:extLst>
          </p:cNvPr>
          <p:cNvSpPr txBox="1">
            <a:spLocks/>
          </p:cNvSpPr>
          <p:nvPr/>
        </p:nvSpPr>
        <p:spPr>
          <a:xfrm>
            <a:off x="681674" y="3774580"/>
            <a:ext cx="9588745" cy="2689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ea typeface="+mn-lt"/>
                <a:cs typeface="+mn-lt"/>
              </a:rPr>
              <a:t>Removal of non-critical parameters: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additives_n</a:t>
            </a:r>
            <a:endParaRPr lang="en-GB" dirty="0">
              <a:ea typeface="+mn-lt"/>
              <a:cs typeface="+mn-lt"/>
            </a:endParaRPr>
          </a:p>
          <a:p>
            <a:pPr lvl="1"/>
            <a:r>
              <a:rPr lang="en-GB" dirty="0" err="1">
                <a:ea typeface="+mn-lt"/>
                <a:cs typeface="+mn-lt"/>
              </a:rPr>
              <a:t>ecoscore_score_fr</a:t>
            </a:r>
            <a:endParaRPr lang="en-GB" dirty="0">
              <a:ea typeface="+mn-lt"/>
              <a:cs typeface="+mn-lt"/>
            </a:endParaRPr>
          </a:p>
          <a:p>
            <a:pPr lvl="1"/>
            <a:r>
              <a:rPr lang="en-GB" dirty="0" err="1">
                <a:ea typeface="+mn-lt"/>
                <a:cs typeface="+mn-lt"/>
              </a:rPr>
              <a:t>created_t</a:t>
            </a:r>
            <a:endParaRPr lang="en-GB" dirty="0">
              <a:ea typeface="+mn-lt"/>
              <a:cs typeface="+mn-lt"/>
            </a:endParaRPr>
          </a:p>
          <a:p>
            <a:pPr lvl="1"/>
            <a:r>
              <a:rPr lang="en-GB" dirty="0">
                <a:ea typeface="+mn-lt"/>
                <a:cs typeface="+mn-lt"/>
              </a:rPr>
              <a:t>….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created_datetime</a:t>
            </a:r>
            <a:r>
              <a:rPr lang="en-GB" dirty="0">
                <a:ea typeface="+mn-lt"/>
                <a:cs typeface="+mn-lt"/>
              </a:rPr>
              <a:t>'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states_tags</a:t>
            </a:r>
            <a:endParaRPr lang="en-GB" dirty="0"/>
          </a:p>
          <a:p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5A37CE-26D0-4137-BAA4-073150CAE5AA}"/>
              </a:ext>
            </a:extLst>
          </p:cNvPr>
          <p:cNvCxnSpPr/>
          <p:nvPr/>
        </p:nvCxnSpPr>
        <p:spPr>
          <a:xfrm>
            <a:off x="8485209" y="2874591"/>
            <a:ext cx="1461368" cy="10439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D6BC5A-F149-45E5-A64B-5A17139E1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52025" r="70291" b="23562"/>
          <a:stretch/>
        </p:blipFill>
        <p:spPr>
          <a:xfrm>
            <a:off x="7531768" y="4136994"/>
            <a:ext cx="3590716" cy="2292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74B90CB2-CE49-4BF3-A38B-BA5305A8ACA3}"/>
              </a:ext>
            </a:extLst>
          </p:cNvPr>
          <p:cNvSpPr/>
          <p:nvPr/>
        </p:nvSpPr>
        <p:spPr>
          <a:xfrm>
            <a:off x="4574086" y="4750788"/>
            <a:ext cx="2316077" cy="11730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Summary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807098-59CA-49A3-AC6F-6F67FCB9A2D3}"/>
              </a:ext>
            </a:extLst>
          </p:cNvPr>
          <p:cNvCxnSpPr>
            <a:cxnSpLocks/>
          </p:cNvCxnSpPr>
          <p:nvPr/>
        </p:nvCxnSpPr>
        <p:spPr>
          <a:xfrm>
            <a:off x="8485209" y="2716615"/>
            <a:ext cx="1461368" cy="10439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40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9575-2370-44FE-AD22-B44D55D6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548" y="2260600"/>
            <a:ext cx="7344810" cy="2073729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Dataset </a:t>
            </a:r>
            <a:br>
              <a:rPr lang="en-US" sz="6000" b="1"/>
            </a:br>
            <a:r>
              <a:rPr lang="en-US" sz="6000" b="1"/>
              <a:t>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46C20-7F83-45E2-BDD5-5D7C8D3D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665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775</Words>
  <Application>Microsoft Office PowerPoint</Application>
  <PresentationFormat>Grand écran</PresentationFormat>
  <Paragraphs>272</Paragraphs>
  <Slides>21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Calibri</vt:lpstr>
      <vt:lpstr>Helvetica Neue</vt:lpstr>
      <vt:lpstr>Trebuchet MS</vt:lpstr>
      <vt:lpstr>Wingdings</vt:lpstr>
      <vt:lpstr>Wingdings 3</vt:lpstr>
      <vt:lpstr>Facet</vt:lpstr>
      <vt:lpstr>OC - Project 3</vt:lpstr>
      <vt:lpstr>NutriSteph</vt:lpstr>
      <vt:lpstr>App Scientific Process</vt:lpstr>
      <vt:lpstr>Dataset  Overview &amp; Cleaning </vt:lpstr>
      <vt:lpstr>Data set available </vt:lpstr>
      <vt:lpstr>Data cleaning Phase 1: Filling rate</vt:lpstr>
      <vt:lpstr>Data cleaning Phase 2: Country name</vt:lpstr>
      <vt:lpstr>Data cleaning Phase 3/4 </vt:lpstr>
      <vt:lpstr>Dataset  Exploration</vt:lpstr>
      <vt:lpstr>Products scoring and grading overview</vt:lpstr>
      <vt:lpstr>Products Categories Overview</vt:lpstr>
      <vt:lpstr>Nutrients distribution overview</vt:lpstr>
      <vt:lpstr>Examples of erroneous data</vt:lpstr>
      <vt:lpstr>Correlation Matrix Heatmap</vt:lpstr>
      <vt:lpstr>Multivariate Analysis</vt:lpstr>
      <vt:lpstr>Multivariate linear regression</vt:lpstr>
      <vt:lpstr>Second regression: One Hot Encoding</vt:lpstr>
      <vt:lpstr>Outliers impact</vt:lpstr>
      <vt:lpstr>Regression improvement</vt:lpstr>
      <vt:lpstr>Discussions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- Project 3</dc:title>
  <dc:creator>Stephane Lanchec</dc:creator>
  <cp:lastModifiedBy>Stephane Lanchec</cp:lastModifiedBy>
  <cp:revision>1</cp:revision>
  <dcterms:created xsi:type="dcterms:W3CDTF">2021-08-06T13:44:45Z</dcterms:created>
  <dcterms:modified xsi:type="dcterms:W3CDTF">2021-08-07T15:38:37Z</dcterms:modified>
</cp:coreProperties>
</file>